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</p:sldMasterIdLst>
  <p:notesMasterIdLst>
    <p:notesMasterId r:id="rId26"/>
  </p:notesMasterIdLst>
  <p:sldIdLst>
    <p:sldId id="256" r:id="rId2"/>
    <p:sldId id="258" r:id="rId3"/>
    <p:sldId id="259" r:id="rId4"/>
    <p:sldId id="312" r:id="rId5"/>
    <p:sldId id="313" r:id="rId6"/>
    <p:sldId id="314" r:id="rId7"/>
    <p:sldId id="307" r:id="rId8"/>
    <p:sldId id="315" r:id="rId9"/>
    <p:sldId id="316" r:id="rId10"/>
    <p:sldId id="317" r:id="rId11"/>
    <p:sldId id="309" r:id="rId12"/>
    <p:sldId id="318" r:id="rId13"/>
    <p:sldId id="319" r:id="rId14"/>
    <p:sldId id="320" r:id="rId15"/>
    <p:sldId id="310" r:id="rId16"/>
    <p:sldId id="321" r:id="rId17"/>
    <p:sldId id="322" r:id="rId18"/>
    <p:sldId id="323" r:id="rId19"/>
    <p:sldId id="311" r:id="rId20"/>
    <p:sldId id="326" r:id="rId21"/>
    <p:sldId id="331" r:id="rId22"/>
    <p:sldId id="308" r:id="rId23"/>
    <p:sldId id="330" r:id="rId24"/>
    <p:sldId id="268" r:id="rId2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E85D2A9-B560-413B-BC4F-D79CE3C6FA69}">
  <a:tblStyle styleId="{AE85D2A9-B560-413B-BC4F-D79CE3C6FA6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292748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1047db2cdcf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1047db2cdcf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047656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f0d4332eef_0_4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f0d4332eef_0_4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054404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e1d838b627_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e1d838b627_4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96259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f0d4332eef_0_4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f0d4332eef_0_4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597748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f0d4332eef_0_4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f0d4332eef_0_4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466746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f0d4332eef_0_4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f0d4332eef_0_4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18375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e1d838b627_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e1d838b627_4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986110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f0d4332eef_0_4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f0d4332eef_0_4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216368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f0d4332eef_0_4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f0d4332eef_0_4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324508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f0d4332eef_0_4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f0d4332eef_0_4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5649751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e1d838b627_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e1d838b627_4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820218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1047db2cdc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1047db2cdc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7494496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f0d4332eef_0_4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f0d4332eef_0_4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384018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f0d4332eef_0_4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f0d4332eef_0_4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7689474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e1d838b627_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e1d838b627_4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6106119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f0d4332eef_0_4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f0d4332eef_0_4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8990393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ge1d838b627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9" name="Google Shape;429;ge1d838b627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675335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e1d838b627_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e1d838b627_4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197294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f0d4332eef_0_4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f0d4332eef_0_4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625427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f0d4332eef_0_4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f0d4332eef_0_4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863824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f0d4332eef_0_4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f0d4332eef_0_4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09526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e1d838b627_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e1d838b627_4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161689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f0d4332eef_0_4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f0d4332eef_0_4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72850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f0d4332eef_0_4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f0d4332eef_0_4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88768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 rot="267">
            <a:off x="717275" y="539650"/>
            <a:ext cx="3859200" cy="324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41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 rot="335">
            <a:off x="721700" y="3755425"/>
            <a:ext cx="3076800" cy="539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600">
                <a:latin typeface="Open Sans Medium"/>
                <a:ea typeface="Open Sans Medium"/>
                <a:cs typeface="Open Sans Medium"/>
                <a:sym typeface="Open Sans Medium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4208775" y="2375700"/>
            <a:ext cx="3373200" cy="841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title" idx="2" hasCustomPrompt="1"/>
          </p:nvPr>
        </p:nvSpPr>
        <p:spPr>
          <a:xfrm>
            <a:off x="4208775" y="1579550"/>
            <a:ext cx="3373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48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60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60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60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60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60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60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60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600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>
            <a:off x="4208775" y="3217500"/>
            <a:ext cx="3373200" cy="61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713225" y="1348750"/>
            <a:ext cx="4605600" cy="2563800"/>
          </a:xfrm>
          <a:prstGeom prst="rect">
            <a:avLst/>
          </a:prstGeom>
          <a:solidFill>
            <a:srgbClr val="005165">
              <a:alpha val="78570"/>
            </a:srgbClr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2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3"/>
          <p:cNvSpPr txBox="1">
            <a:spLocks noGrp="1"/>
          </p:cNvSpPr>
          <p:nvPr>
            <p:ph type="title"/>
          </p:nvPr>
        </p:nvSpPr>
        <p:spPr>
          <a:xfrm>
            <a:off x="752700" y="1814104"/>
            <a:ext cx="2368200" cy="527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6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title" idx="2" hasCustomPrompt="1"/>
          </p:nvPr>
        </p:nvSpPr>
        <p:spPr>
          <a:xfrm>
            <a:off x="752700" y="1348222"/>
            <a:ext cx="236820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600" b="1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43" name="Google Shape;43;p13"/>
          <p:cNvSpPr txBox="1">
            <a:spLocks noGrp="1"/>
          </p:cNvSpPr>
          <p:nvPr>
            <p:ph type="title" idx="3"/>
          </p:nvPr>
        </p:nvSpPr>
        <p:spPr>
          <a:xfrm>
            <a:off x="3389893" y="1814104"/>
            <a:ext cx="2368200" cy="527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6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title" idx="4" hasCustomPrompt="1"/>
          </p:nvPr>
        </p:nvSpPr>
        <p:spPr>
          <a:xfrm>
            <a:off x="3389893" y="1348222"/>
            <a:ext cx="236820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600" b="1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45" name="Google Shape;45;p13"/>
          <p:cNvSpPr txBox="1">
            <a:spLocks noGrp="1"/>
          </p:cNvSpPr>
          <p:nvPr>
            <p:ph type="title" idx="5"/>
          </p:nvPr>
        </p:nvSpPr>
        <p:spPr>
          <a:xfrm>
            <a:off x="752700" y="3711115"/>
            <a:ext cx="2368200" cy="527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6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13"/>
          <p:cNvSpPr txBox="1">
            <a:spLocks noGrp="1"/>
          </p:cNvSpPr>
          <p:nvPr>
            <p:ph type="subTitle" idx="1"/>
          </p:nvPr>
        </p:nvSpPr>
        <p:spPr>
          <a:xfrm>
            <a:off x="752700" y="4170667"/>
            <a:ext cx="23682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title" idx="6" hasCustomPrompt="1"/>
          </p:nvPr>
        </p:nvSpPr>
        <p:spPr>
          <a:xfrm>
            <a:off x="752700" y="3241154"/>
            <a:ext cx="236820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600" b="1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3"/>
          <p:cNvSpPr txBox="1">
            <a:spLocks noGrp="1"/>
          </p:cNvSpPr>
          <p:nvPr>
            <p:ph type="title" idx="7"/>
          </p:nvPr>
        </p:nvSpPr>
        <p:spPr>
          <a:xfrm>
            <a:off x="3389893" y="3711115"/>
            <a:ext cx="2368200" cy="527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6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13"/>
          <p:cNvSpPr txBox="1">
            <a:spLocks noGrp="1"/>
          </p:cNvSpPr>
          <p:nvPr>
            <p:ph type="subTitle" idx="8"/>
          </p:nvPr>
        </p:nvSpPr>
        <p:spPr>
          <a:xfrm>
            <a:off x="3389893" y="4170667"/>
            <a:ext cx="23682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3"/>
          <p:cNvSpPr txBox="1">
            <a:spLocks noGrp="1"/>
          </p:cNvSpPr>
          <p:nvPr>
            <p:ph type="title" idx="9" hasCustomPrompt="1"/>
          </p:nvPr>
        </p:nvSpPr>
        <p:spPr>
          <a:xfrm>
            <a:off x="3389893" y="3241154"/>
            <a:ext cx="236820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600" b="1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1" name="Google Shape;51;p13"/>
          <p:cNvSpPr txBox="1">
            <a:spLocks noGrp="1"/>
          </p:cNvSpPr>
          <p:nvPr>
            <p:ph type="title" idx="13"/>
          </p:nvPr>
        </p:nvSpPr>
        <p:spPr>
          <a:xfrm>
            <a:off x="6020675" y="1814104"/>
            <a:ext cx="2368200" cy="527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6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subTitle" idx="14"/>
          </p:nvPr>
        </p:nvSpPr>
        <p:spPr>
          <a:xfrm>
            <a:off x="6019775" y="2274025"/>
            <a:ext cx="23700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title" idx="15" hasCustomPrompt="1"/>
          </p:nvPr>
        </p:nvSpPr>
        <p:spPr>
          <a:xfrm>
            <a:off x="6020675" y="1348222"/>
            <a:ext cx="236820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600" b="1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13"/>
          <p:cNvSpPr txBox="1">
            <a:spLocks noGrp="1"/>
          </p:cNvSpPr>
          <p:nvPr>
            <p:ph type="title" idx="16"/>
          </p:nvPr>
        </p:nvSpPr>
        <p:spPr>
          <a:xfrm>
            <a:off x="6020675" y="3711115"/>
            <a:ext cx="2368200" cy="527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6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7"/>
          </p:nvPr>
        </p:nvSpPr>
        <p:spPr>
          <a:xfrm>
            <a:off x="6020675" y="4170667"/>
            <a:ext cx="23682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title" idx="18" hasCustomPrompt="1"/>
          </p:nvPr>
        </p:nvSpPr>
        <p:spPr>
          <a:xfrm>
            <a:off x="6020675" y="3241154"/>
            <a:ext cx="236820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600" b="1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7" name="Google Shape;57;p13"/>
          <p:cNvSpPr txBox="1">
            <a:spLocks noGrp="1"/>
          </p:cNvSpPr>
          <p:nvPr>
            <p:ph type="subTitle" idx="19"/>
          </p:nvPr>
        </p:nvSpPr>
        <p:spPr>
          <a:xfrm>
            <a:off x="3389893" y="2274025"/>
            <a:ext cx="23682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subTitle" idx="20"/>
          </p:nvPr>
        </p:nvSpPr>
        <p:spPr>
          <a:xfrm>
            <a:off x="752700" y="2274025"/>
            <a:ext cx="23682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title" idx="21"/>
          </p:nvPr>
        </p:nvSpPr>
        <p:spPr>
          <a:xfrm>
            <a:off x="720000" y="302150"/>
            <a:ext cx="7704000" cy="687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57150" dist="28575" dir="1740000" algn="bl" rotWithShape="0">
              <a:schemeClr val="lt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BLANK_1_1_1_1_1_1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>
            <a:spLocks noGrp="1"/>
          </p:cNvSpPr>
          <p:nvPr>
            <p:ph type="title" hasCustomPrompt="1"/>
          </p:nvPr>
        </p:nvSpPr>
        <p:spPr>
          <a:xfrm>
            <a:off x="7408064" y="1321406"/>
            <a:ext cx="1029600" cy="82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Actor"/>
              <a:buNone/>
              <a:defRPr sz="2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Actor"/>
              <a:buNone/>
              <a:defRPr sz="2400">
                <a:latin typeface="Actor"/>
                <a:ea typeface="Actor"/>
                <a:cs typeface="Actor"/>
                <a:sym typeface="Acto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Actor"/>
              <a:buNone/>
              <a:defRPr sz="2400">
                <a:latin typeface="Actor"/>
                <a:ea typeface="Actor"/>
                <a:cs typeface="Actor"/>
                <a:sym typeface="Acto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Actor"/>
              <a:buNone/>
              <a:defRPr sz="2400">
                <a:latin typeface="Actor"/>
                <a:ea typeface="Actor"/>
                <a:cs typeface="Actor"/>
                <a:sym typeface="Acto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Actor"/>
              <a:buNone/>
              <a:defRPr sz="2400">
                <a:latin typeface="Actor"/>
                <a:ea typeface="Actor"/>
                <a:cs typeface="Actor"/>
                <a:sym typeface="Acto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Actor"/>
              <a:buNone/>
              <a:defRPr sz="2400">
                <a:latin typeface="Actor"/>
                <a:ea typeface="Actor"/>
                <a:cs typeface="Actor"/>
                <a:sym typeface="Acto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Actor"/>
              <a:buNone/>
              <a:defRPr sz="2400">
                <a:latin typeface="Actor"/>
                <a:ea typeface="Actor"/>
                <a:cs typeface="Actor"/>
                <a:sym typeface="Acto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Actor"/>
              <a:buNone/>
              <a:defRPr sz="2400">
                <a:latin typeface="Actor"/>
                <a:ea typeface="Actor"/>
                <a:cs typeface="Actor"/>
                <a:sym typeface="Acto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Actor"/>
              <a:buNone/>
              <a:defRPr sz="2400">
                <a:latin typeface="Actor"/>
                <a:ea typeface="Actor"/>
                <a:cs typeface="Actor"/>
                <a:sym typeface="Actor"/>
              </a:defRPr>
            </a:lvl9pPr>
          </a:lstStyle>
          <a:p>
            <a:r>
              <a:t>xx%</a:t>
            </a:r>
          </a:p>
        </p:txBody>
      </p:sp>
      <p:sp>
        <p:nvSpPr>
          <p:cNvPr id="104" name="Google Shape;104;p19"/>
          <p:cNvSpPr txBox="1">
            <a:spLocks noGrp="1"/>
          </p:cNvSpPr>
          <p:nvPr>
            <p:ph type="subTitle" idx="1"/>
          </p:nvPr>
        </p:nvSpPr>
        <p:spPr>
          <a:xfrm>
            <a:off x="720000" y="1465250"/>
            <a:ext cx="2382900" cy="540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19"/>
          <p:cNvSpPr txBox="1">
            <a:spLocks noGrp="1"/>
          </p:cNvSpPr>
          <p:nvPr>
            <p:ph type="title" idx="2"/>
          </p:nvPr>
        </p:nvSpPr>
        <p:spPr>
          <a:xfrm>
            <a:off x="3118775" y="1465250"/>
            <a:ext cx="1808100" cy="54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6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106" name="Google Shape;106;p19"/>
          <p:cNvSpPr txBox="1">
            <a:spLocks noGrp="1"/>
          </p:cNvSpPr>
          <p:nvPr>
            <p:ph type="title" idx="3" hasCustomPrompt="1"/>
          </p:nvPr>
        </p:nvSpPr>
        <p:spPr>
          <a:xfrm>
            <a:off x="7408064" y="2546302"/>
            <a:ext cx="1029600" cy="82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Actor"/>
              <a:buNone/>
              <a:defRPr sz="2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Actor"/>
              <a:buNone/>
              <a:defRPr sz="2400">
                <a:latin typeface="Actor"/>
                <a:ea typeface="Actor"/>
                <a:cs typeface="Actor"/>
                <a:sym typeface="Acto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Actor"/>
              <a:buNone/>
              <a:defRPr sz="2400">
                <a:latin typeface="Actor"/>
                <a:ea typeface="Actor"/>
                <a:cs typeface="Actor"/>
                <a:sym typeface="Acto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Actor"/>
              <a:buNone/>
              <a:defRPr sz="2400">
                <a:latin typeface="Actor"/>
                <a:ea typeface="Actor"/>
                <a:cs typeface="Actor"/>
                <a:sym typeface="Acto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Actor"/>
              <a:buNone/>
              <a:defRPr sz="2400">
                <a:latin typeface="Actor"/>
                <a:ea typeface="Actor"/>
                <a:cs typeface="Actor"/>
                <a:sym typeface="Acto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Actor"/>
              <a:buNone/>
              <a:defRPr sz="2400">
                <a:latin typeface="Actor"/>
                <a:ea typeface="Actor"/>
                <a:cs typeface="Actor"/>
                <a:sym typeface="Acto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Actor"/>
              <a:buNone/>
              <a:defRPr sz="2400">
                <a:latin typeface="Actor"/>
                <a:ea typeface="Actor"/>
                <a:cs typeface="Actor"/>
                <a:sym typeface="Acto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Actor"/>
              <a:buNone/>
              <a:defRPr sz="2400">
                <a:latin typeface="Actor"/>
                <a:ea typeface="Actor"/>
                <a:cs typeface="Actor"/>
                <a:sym typeface="Acto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Actor"/>
              <a:buNone/>
              <a:defRPr sz="2400">
                <a:latin typeface="Actor"/>
                <a:ea typeface="Actor"/>
                <a:cs typeface="Actor"/>
                <a:sym typeface="Actor"/>
              </a:defRPr>
            </a:lvl9pPr>
          </a:lstStyle>
          <a:p>
            <a:r>
              <a:t>xx%</a:t>
            </a:r>
          </a:p>
        </p:txBody>
      </p:sp>
      <p:sp>
        <p:nvSpPr>
          <p:cNvPr id="107" name="Google Shape;107;p19"/>
          <p:cNvSpPr txBox="1">
            <a:spLocks noGrp="1"/>
          </p:cNvSpPr>
          <p:nvPr>
            <p:ph type="subTitle" idx="4"/>
          </p:nvPr>
        </p:nvSpPr>
        <p:spPr>
          <a:xfrm>
            <a:off x="720000" y="2690152"/>
            <a:ext cx="2382900" cy="540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9"/>
          <p:cNvSpPr txBox="1">
            <a:spLocks noGrp="1"/>
          </p:cNvSpPr>
          <p:nvPr>
            <p:ph type="title" idx="5"/>
          </p:nvPr>
        </p:nvSpPr>
        <p:spPr>
          <a:xfrm>
            <a:off x="3118775" y="2690152"/>
            <a:ext cx="1808100" cy="54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6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109" name="Google Shape;109;p19"/>
          <p:cNvSpPr txBox="1">
            <a:spLocks noGrp="1"/>
          </p:cNvSpPr>
          <p:nvPr>
            <p:ph type="title" idx="6" hasCustomPrompt="1"/>
          </p:nvPr>
        </p:nvSpPr>
        <p:spPr>
          <a:xfrm>
            <a:off x="7408064" y="3771197"/>
            <a:ext cx="1029600" cy="82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Actor"/>
              <a:buNone/>
              <a:defRPr sz="2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Actor"/>
              <a:buNone/>
              <a:defRPr sz="2400">
                <a:latin typeface="Actor"/>
                <a:ea typeface="Actor"/>
                <a:cs typeface="Actor"/>
                <a:sym typeface="Acto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Actor"/>
              <a:buNone/>
              <a:defRPr sz="2400">
                <a:latin typeface="Actor"/>
                <a:ea typeface="Actor"/>
                <a:cs typeface="Actor"/>
                <a:sym typeface="Acto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Actor"/>
              <a:buNone/>
              <a:defRPr sz="2400">
                <a:latin typeface="Actor"/>
                <a:ea typeface="Actor"/>
                <a:cs typeface="Actor"/>
                <a:sym typeface="Acto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Actor"/>
              <a:buNone/>
              <a:defRPr sz="2400">
                <a:latin typeface="Actor"/>
                <a:ea typeface="Actor"/>
                <a:cs typeface="Actor"/>
                <a:sym typeface="Acto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Actor"/>
              <a:buNone/>
              <a:defRPr sz="2400">
                <a:latin typeface="Actor"/>
                <a:ea typeface="Actor"/>
                <a:cs typeface="Actor"/>
                <a:sym typeface="Acto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Actor"/>
              <a:buNone/>
              <a:defRPr sz="2400">
                <a:latin typeface="Actor"/>
                <a:ea typeface="Actor"/>
                <a:cs typeface="Actor"/>
                <a:sym typeface="Acto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Actor"/>
              <a:buNone/>
              <a:defRPr sz="2400">
                <a:latin typeface="Actor"/>
                <a:ea typeface="Actor"/>
                <a:cs typeface="Actor"/>
                <a:sym typeface="Acto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Actor"/>
              <a:buNone/>
              <a:defRPr sz="2400">
                <a:latin typeface="Actor"/>
                <a:ea typeface="Actor"/>
                <a:cs typeface="Actor"/>
                <a:sym typeface="Actor"/>
              </a:defRPr>
            </a:lvl9pPr>
          </a:lstStyle>
          <a:p>
            <a:r>
              <a:t>xx%</a:t>
            </a:r>
          </a:p>
        </p:txBody>
      </p:sp>
      <p:sp>
        <p:nvSpPr>
          <p:cNvPr id="110" name="Google Shape;110;p19"/>
          <p:cNvSpPr txBox="1">
            <a:spLocks noGrp="1"/>
          </p:cNvSpPr>
          <p:nvPr>
            <p:ph type="subTitle" idx="7"/>
          </p:nvPr>
        </p:nvSpPr>
        <p:spPr>
          <a:xfrm>
            <a:off x="720000" y="3915050"/>
            <a:ext cx="2382900" cy="540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9"/>
          <p:cNvSpPr txBox="1">
            <a:spLocks noGrp="1"/>
          </p:cNvSpPr>
          <p:nvPr>
            <p:ph type="title" idx="8"/>
          </p:nvPr>
        </p:nvSpPr>
        <p:spPr>
          <a:xfrm>
            <a:off x="3118775" y="3915050"/>
            <a:ext cx="1808100" cy="54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6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None/>
              <a:defRPr sz="25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p19"/>
          <p:cNvSpPr txBox="1">
            <a:spLocks noGrp="1"/>
          </p:cNvSpPr>
          <p:nvPr>
            <p:ph type="title" idx="9"/>
          </p:nvPr>
        </p:nvSpPr>
        <p:spPr>
          <a:xfrm>
            <a:off x="720000" y="302150"/>
            <a:ext cx="7704000" cy="687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57150" dist="28575" dir="1740000" algn="bl" rotWithShape="0">
              <a:schemeClr val="lt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5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tx2">
            <a:lumMod val="75000"/>
            <a:lumOff val="25000"/>
          </a:scheme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lata"/>
              <a:buNone/>
              <a:defRPr sz="3600" b="1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lata"/>
              <a:buNone/>
              <a:defRPr sz="3000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lata"/>
              <a:buNone/>
              <a:defRPr sz="3000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lata"/>
              <a:buNone/>
              <a:defRPr sz="3000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lata"/>
              <a:buNone/>
              <a:defRPr sz="3000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lata"/>
              <a:buNone/>
              <a:defRPr sz="3000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lata"/>
              <a:buNone/>
              <a:defRPr sz="3000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lata"/>
              <a:buNone/>
              <a:defRPr sz="3000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lata"/>
              <a:buNone/>
              <a:defRPr sz="3000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Open Sans"/>
              <a:buChar char="●"/>
              <a:defRPr sz="15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Open Sans"/>
              <a:buChar char="○"/>
              <a:defRPr sz="15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Open Sans"/>
              <a:buChar char="■"/>
              <a:defRPr sz="15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Open Sans"/>
              <a:buChar char="●"/>
              <a:defRPr sz="15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Open Sans"/>
              <a:buChar char="○"/>
              <a:defRPr sz="15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Open Sans"/>
              <a:buChar char="■"/>
              <a:defRPr sz="15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Open Sans"/>
              <a:buChar char="●"/>
              <a:defRPr sz="15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Open Sans"/>
              <a:buChar char="○"/>
              <a:defRPr sz="15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238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500"/>
              <a:buFont typeface="Open Sans"/>
              <a:buChar char="■"/>
              <a:defRPr sz="15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4" r:id="rId3"/>
    <p:sldLayoutId id="2147483658" r:id="rId4"/>
    <p:sldLayoutId id="2147483659" r:id="rId5"/>
    <p:sldLayoutId id="2147483665" r:id="rId6"/>
    <p:sldLayoutId id="2147483667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5"/>
          <p:cNvSpPr/>
          <p:nvPr/>
        </p:nvSpPr>
        <p:spPr>
          <a:xfrm>
            <a:off x="356624" y="935899"/>
            <a:ext cx="8337433" cy="3665129"/>
          </a:xfrm>
          <a:prstGeom prst="roundRect">
            <a:avLst>
              <a:gd name="adj" fmla="val 0"/>
            </a:avLst>
          </a:prstGeom>
          <a:solidFill>
            <a:srgbClr val="005165">
              <a:alpha val="65000"/>
            </a:srgbClr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25"/>
          <p:cNvSpPr txBox="1">
            <a:spLocks noGrp="1"/>
          </p:cNvSpPr>
          <p:nvPr>
            <p:ph type="ctrTitle"/>
          </p:nvPr>
        </p:nvSpPr>
        <p:spPr>
          <a:xfrm rot="267">
            <a:off x="717260" y="1523699"/>
            <a:ext cx="7766275" cy="164767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800" dirty="0"/>
              <a:t>Paper Title</a:t>
            </a:r>
            <a:endParaRPr sz="3600" dirty="0"/>
          </a:p>
        </p:txBody>
      </p:sp>
      <p:sp>
        <p:nvSpPr>
          <p:cNvPr id="130" name="Google Shape;130;p25"/>
          <p:cNvSpPr txBox="1">
            <a:spLocks noGrp="1"/>
          </p:cNvSpPr>
          <p:nvPr>
            <p:ph type="subTitle" idx="1"/>
          </p:nvPr>
        </p:nvSpPr>
        <p:spPr>
          <a:xfrm rot="335">
            <a:off x="1123389" y="539820"/>
            <a:ext cx="6620019" cy="39575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 algn="ctr"/>
            <a:r>
              <a:rPr lang="tr-TR" sz="1100" b="1" dirty="0"/>
              <a:t>7</a:t>
            </a:r>
            <a:r>
              <a:rPr lang="en-US" sz="1100" b="1" dirty="0" err="1"/>
              <a:t>th</a:t>
            </a:r>
            <a:r>
              <a:rPr lang="en-US" sz="1100" b="1" dirty="0"/>
              <a:t> Conference on Managing Tourism Across Continents</a:t>
            </a:r>
            <a:r>
              <a:rPr lang="tr-TR" sz="1100" b="1" dirty="0"/>
              <a:t> </a:t>
            </a:r>
            <a:r>
              <a:rPr lang="en-US" sz="1100" b="1" dirty="0"/>
              <a:t>(MTCON’2</a:t>
            </a:r>
            <a:r>
              <a:rPr lang="tr-TR" sz="1100" b="1" dirty="0"/>
              <a:t>6</a:t>
            </a:r>
            <a:r>
              <a:rPr lang="en-US" sz="1100" b="1" dirty="0"/>
              <a:t>)</a:t>
            </a:r>
          </a:p>
          <a:p>
            <a:pPr marL="0" lvl="0" indent="0" algn="ctr"/>
            <a:r>
              <a:rPr lang="en-US" sz="1100" b="1" dirty="0"/>
              <a:t> – Tourism for a better World </a:t>
            </a:r>
            <a:endParaRPr lang="tr-TR" sz="1100" b="1" dirty="0"/>
          </a:p>
        </p:txBody>
      </p:sp>
      <p:sp>
        <p:nvSpPr>
          <p:cNvPr id="9" name="Google Shape;130;p25"/>
          <p:cNvSpPr txBox="1">
            <a:spLocks/>
          </p:cNvSpPr>
          <p:nvPr/>
        </p:nvSpPr>
        <p:spPr>
          <a:xfrm rot="335">
            <a:off x="506775" y="3171774"/>
            <a:ext cx="2057700" cy="785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Open Sans"/>
              <a:buNone/>
              <a:defRPr sz="1600" b="0" i="0" u="none" strike="noStrike" cap="none">
                <a:solidFill>
                  <a:schemeClr val="dk1"/>
                </a:solidFill>
                <a:latin typeface="Open Sans Medium"/>
                <a:ea typeface="Open Sans Medium"/>
                <a:cs typeface="Open Sans Medium"/>
                <a:sym typeface="Open Sans Medium"/>
              </a:defRPr>
            </a:lvl1pPr>
            <a:lvl2pPr marL="914400" marR="0" lvl="1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 algn="ctr"/>
            <a:r>
              <a:rPr lang="en-US" sz="1100" dirty="0"/>
              <a:t>Author Name Surname</a:t>
            </a:r>
          </a:p>
          <a:p>
            <a:pPr marL="0" indent="0" algn="ctr"/>
            <a:r>
              <a:rPr lang="en-US" sz="1100" dirty="0"/>
              <a:t>Institution/University</a:t>
            </a:r>
          </a:p>
          <a:p>
            <a:pPr marL="0" indent="0" algn="ctr"/>
            <a:r>
              <a:rPr lang="en-US" sz="1100" dirty="0"/>
              <a:t>E-mail</a:t>
            </a:r>
          </a:p>
        </p:txBody>
      </p:sp>
      <p:sp>
        <p:nvSpPr>
          <p:cNvPr id="10" name="Google Shape;130;p25"/>
          <p:cNvSpPr txBox="1">
            <a:spLocks/>
          </p:cNvSpPr>
          <p:nvPr/>
        </p:nvSpPr>
        <p:spPr>
          <a:xfrm rot="335">
            <a:off x="2467601" y="3171775"/>
            <a:ext cx="2057700" cy="785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Open Sans"/>
              <a:buNone/>
              <a:defRPr sz="1600" b="0" i="0" u="none" strike="noStrike" cap="none">
                <a:solidFill>
                  <a:schemeClr val="dk1"/>
                </a:solidFill>
                <a:latin typeface="Open Sans Medium"/>
                <a:ea typeface="Open Sans Medium"/>
                <a:cs typeface="Open Sans Medium"/>
                <a:sym typeface="Open Sans Medium"/>
              </a:defRPr>
            </a:lvl1pPr>
            <a:lvl2pPr marL="914400" marR="0" lvl="1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 algn="ctr"/>
            <a:r>
              <a:rPr lang="en-US" sz="1100" dirty="0"/>
              <a:t>Author Name Surname</a:t>
            </a:r>
          </a:p>
          <a:p>
            <a:pPr marL="0" indent="0" algn="ctr"/>
            <a:r>
              <a:rPr lang="en-US" sz="1100" dirty="0"/>
              <a:t>Institution/University</a:t>
            </a:r>
          </a:p>
          <a:p>
            <a:pPr marL="0" indent="0" algn="ctr"/>
            <a:r>
              <a:rPr lang="en-US" sz="1100" dirty="0"/>
              <a:t>E-mail</a:t>
            </a:r>
          </a:p>
        </p:txBody>
      </p:sp>
      <p:sp>
        <p:nvSpPr>
          <p:cNvPr id="11" name="Google Shape;130;p25"/>
          <p:cNvSpPr txBox="1">
            <a:spLocks/>
          </p:cNvSpPr>
          <p:nvPr/>
        </p:nvSpPr>
        <p:spPr>
          <a:xfrm rot="335">
            <a:off x="4433440" y="3171776"/>
            <a:ext cx="2057700" cy="785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Open Sans"/>
              <a:buNone/>
              <a:defRPr sz="1600" b="0" i="0" u="none" strike="noStrike" cap="none">
                <a:solidFill>
                  <a:schemeClr val="dk1"/>
                </a:solidFill>
                <a:latin typeface="Open Sans Medium"/>
                <a:ea typeface="Open Sans Medium"/>
                <a:cs typeface="Open Sans Medium"/>
                <a:sym typeface="Open Sans Medium"/>
              </a:defRPr>
            </a:lvl1pPr>
            <a:lvl2pPr marL="914400" marR="0" lvl="1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 algn="ctr"/>
            <a:r>
              <a:rPr lang="en-US" sz="1100" dirty="0"/>
              <a:t>Author Name Surname</a:t>
            </a:r>
          </a:p>
          <a:p>
            <a:pPr marL="0" indent="0" algn="ctr"/>
            <a:r>
              <a:rPr lang="en-US" sz="1100" dirty="0"/>
              <a:t>Institution/University</a:t>
            </a:r>
          </a:p>
          <a:p>
            <a:pPr marL="0" indent="0" algn="ctr"/>
            <a:r>
              <a:rPr lang="en-US" sz="1100" dirty="0"/>
              <a:t>E-mail</a:t>
            </a:r>
          </a:p>
        </p:txBody>
      </p:sp>
      <p:sp>
        <p:nvSpPr>
          <p:cNvPr id="12" name="Google Shape;130;p25"/>
          <p:cNvSpPr txBox="1">
            <a:spLocks/>
          </p:cNvSpPr>
          <p:nvPr/>
        </p:nvSpPr>
        <p:spPr>
          <a:xfrm rot="335">
            <a:off x="6399279" y="3171774"/>
            <a:ext cx="2057700" cy="785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Open Sans"/>
              <a:buNone/>
              <a:defRPr sz="1600" b="0" i="0" u="none" strike="noStrike" cap="none">
                <a:solidFill>
                  <a:schemeClr val="dk1"/>
                </a:solidFill>
                <a:latin typeface="Open Sans Medium"/>
                <a:ea typeface="Open Sans Medium"/>
                <a:cs typeface="Open Sans Medium"/>
                <a:sym typeface="Open Sans Medium"/>
              </a:defRPr>
            </a:lvl1pPr>
            <a:lvl2pPr marL="914400" marR="0" lvl="1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 algn="ctr"/>
            <a:r>
              <a:rPr lang="en-US" sz="1100" dirty="0"/>
              <a:t>Author Name Surname</a:t>
            </a:r>
          </a:p>
          <a:p>
            <a:pPr marL="0" indent="0" algn="ctr"/>
            <a:r>
              <a:rPr lang="en-US" sz="1100" dirty="0"/>
              <a:t>Institution/University</a:t>
            </a:r>
          </a:p>
          <a:p>
            <a:pPr marL="0" indent="0" algn="ctr"/>
            <a:r>
              <a:rPr lang="en-US" sz="1100" dirty="0"/>
              <a:t>E-mail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44A8912A-070E-1919-FB6A-E947C235FA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5435" y="55147"/>
            <a:ext cx="1735931" cy="42819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34"/>
          <p:cNvSpPr txBox="1">
            <a:spLocks noGrp="1"/>
          </p:cNvSpPr>
          <p:nvPr>
            <p:ph type="title"/>
          </p:nvPr>
        </p:nvSpPr>
        <p:spPr>
          <a:xfrm>
            <a:off x="595086" y="302150"/>
            <a:ext cx="7828914" cy="68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tr-TR" sz="2800" dirty="0"/>
              <a:t>Literature Review/Conceptual Framework</a:t>
            </a:r>
          </a:p>
        </p:txBody>
      </p:sp>
      <p:grpSp>
        <p:nvGrpSpPr>
          <p:cNvPr id="348" name="Google Shape;348;p34"/>
          <p:cNvGrpSpPr/>
          <p:nvPr/>
        </p:nvGrpSpPr>
        <p:grpSpPr>
          <a:xfrm>
            <a:off x="8282100" y="4348200"/>
            <a:ext cx="619200" cy="619200"/>
            <a:chOff x="4262400" y="4020175"/>
            <a:chExt cx="619200" cy="619200"/>
          </a:xfrm>
        </p:grpSpPr>
        <p:sp>
          <p:nvSpPr>
            <p:cNvPr id="349" name="Google Shape;349;p34">
              <a:hlinkClick r:id="" action="ppaction://hlinkshowjump?jump=nextslide"/>
            </p:cNvPr>
            <p:cNvSpPr/>
            <p:nvPr/>
          </p:nvSpPr>
          <p:spPr>
            <a:xfrm>
              <a:off x="4262400" y="4020175"/>
              <a:ext cx="619200" cy="619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34">
              <a:hlinkClick r:id="" action="ppaction://hlinkshowjump?jump=nextslide"/>
            </p:cNvPr>
            <p:cNvSpPr/>
            <p:nvPr/>
          </p:nvSpPr>
          <p:spPr>
            <a:xfrm>
              <a:off x="4431625" y="4229725"/>
              <a:ext cx="340500" cy="200100"/>
            </a:xfrm>
            <a:prstGeom prst="rightArrow">
              <a:avLst>
                <a:gd name="adj1" fmla="val 42479"/>
                <a:gd name="adj2" fmla="val 100037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Metin kutusu 14"/>
          <p:cNvSpPr txBox="1"/>
          <p:nvPr/>
        </p:nvSpPr>
        <p:spPr>
          <a:xfrm>
            <a:off x="8737601" y="4840514"/>
            <a:ext cx="355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200" b="1" dirty="0">
                <a:solidFill>
                  <a:schemeClr val="tx1"/>
                </a:solidFill>
              </a:rPr>
              <a:t>10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A636E6A5-8B04-EFFF-24FC-78E70B1403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50" y="4539207"/>
            <a:ext cx="1735931" cy="428193"/>
          </a:xfrm>
          <a:prstGeom prst="rect">
            <a:avLst/>
          </a:prstGeom>
        </p:spPr>
      </p:pic>
      <p:sp>
        <p:nvSpPr>
          <p:cNvPr id="4" name="Dikdörtgen 3">
            <a:extLst>
              <a:ext uri="{FF2B5EF4-FFF2-40B4-BE49-F238E27FC236}">
                <a16:creationId xmlns:a16="http://schemas.microsoft.com/office/drawing/2014/main" id="{EE30A352-17AB-ED12-A10E-1E1EE7B2B70C}"/>
              </a:ext>
            </a:extLst>
          </p:cNvPr>
          <p:cNvSpPr/>
          <p:nvPr/>
        </p:nvSpPr>
        <p:spPr>
          <a:xfrm>
            <a:off x="2759959" y="4619720"/>
            <a:ext cx="38255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ctr"/>
            <a:r>
              <a:rPr lang="tr-TR" sz="1000" b="1" dirty="0">
                <a:solidFill>
                  <a:schemeClr val="tx1"/>
                </a:solidFill>
              </a:rPr>
              <a:t>7</a:t>
            </a:r>
            <a:r>
              <a:rPr lang="en-US" sz="1000" b="1" dirty="0" err="1">
                <a:solidFill>
                  <a:schemeClr val="tx1"/>
                </a:solidFill>
              </a:rPr>
              <a:t>th</a:t>
            </a:r>
            <a:r>
              <a:rPr lang="en-US" sz="1000" b="1" dirty="0">
                <a:solidFill>
                  <a:schemeClr val="tx1"/>
                </a:solidFill>
              </a:rPr>
              <a:t> Conference on Managing Tourism Across Continents (MTCON’2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) April </a:t>
            </a:r>
            <a:r>
              <a:rPr lang="tr-TR" sz="1000" b="1" dirty="0">
                <a:solidFill>
                  <a:schemeClr val="tx1"/>
                </a:solidFill>
              </a:rPr>
              <a:t>29</a:t>
            </a:r>
            <a:r>
              <a:rPr lang="en-US" sz="1000" b="1" dirty="0">
                <a:solidFill>
                  <a:schemeClr val="tx1"/>
                </a:solidFill>
              </a:rPr>
              <a:t>-May </a:t>
            </a:r>
            <a:r>
              <a:rPr lang="tr-TR" sz="1000" b="1" dirty="0">
                <a:solidFill>
                  <a:schemeClr val="tx1"/>
                </a:solidFill>
              </a:rPr>
              <a:t>2,</a:t>
            </a:r>
            <a:r>
              <a:rPr lang="en-US" sz="1000" b="1" dirty="0">
                <a:solidFill>
                  <a:schemeClr val="tx1"/>
                </a:solidFill>
              </a:rPr>
              <a:t> 202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 </a:t>
            </a:r>
            <a:r>
              <a:rPr lang="tr-TR" sz="1000" b="1" dirty="0">
                <a:solidFill>
                  <a:schemeClr val="tx1"/>
                </a:solidFill>
              </a:rPr>
              <a:t>Antalya</a:t>
            </a:r>
            <a:endParaRPr lang="en-US" sz="1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842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192;p28">
            <a:extLst>
              <a:ext uri="{FF2B5EF4-FFF2-40B4-BE49-F238E27FC236}">
                <a16:creationId xmlns:a16="http://schemas.microsoft.com/office/drawing/2014/main" id="{DAF8E0AB-DB7B-8997-59F0-E7772B2152BD}"/>
              </a:ext>
            </a:extLst>
          </p:cNvPr>
          <p:cNvSpPr/>
          <p:nvPr/>
        </p:nvSpPr>
        <p:spPr>
          <a:xfrm>
            <a:off x="3841787" y="1320175"/>
            <a:ext cx="4373700" cy="2775900"/>
          </a:xfrm>
          <a:prstGeom prst="roundRect">
            <a:avLst>
              <a:gd name="adj" fmla="val 0"/>
            </a:avLst>
          </a:prstGeom>
          <a:solidFill>
            <a:srgbClr val="005165">
              <a:alpha val="78570"/>
            </a:srgbClr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195;p28">
            <a:extLst>
              <a:ext uri="{FF2B5EF4-FFF2-40B4-BE49-F238E27FC236}">
                <a16:creationId xmlns:a16="http://schemas.microsoft.com/office/drawing/2014/main" id="{AA6D4760-C4B5-6933-3EDF-9F49526F55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94537" y="2375700"/>
            <a:ext cx="3373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600" dirty="0"/>
              <a:t>…</a:t>
            </a:r>
            <a:endParaRPr sz="3600" dirty="0"/>
          </a:p>
        </p:txBody>
      </p:sp>
      <p:sp>
        <p:nvSpPr>
          <p:cNvPr id="9" name="Google Shape;196;p28">
            <a:extLst>
              <a:ext uri="{FF2B5EF4-FFF2-40B4-BE49-F238E27FC236}">
                <a16:creationId xmlns:a16="http://schemas.microsoft.com/office/drawing/2014/main" id="{3FD5CE06-BEC1-138E-CBAC-9150CFC5BDBE}"/>
              </a:ext>
            </a:extLst>
          </p:cNvPr>
          <p:cNvSpPr txBox="1">
            <a:spLocks noGrp="1"/>
          </p:cNvSpPr>
          <p:nvPr>
            <p:ph type="title" idx="2"/>
          </p:nvPr>
        </p:nvSpPr>
        <p:spPr>
          <a:xfrm>
            <a:off x="4594537" y="1579550"/>
            <a:ext cx="3373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3</a:t>
            </a:r>
            <a:endParaRPr dirty="0"/>
          </a:p>
        </p:txBody>
      </p:sp>
      <p:pic>
        <p:nvPicPr>
          <p:cNvPr id="11" name="Resim 10">
            <a:extLst>
              <a:ext uri="{FF2B5EF4-FFF2-40B4-BE49-F238E27FC236}">
                <a16:creationId xmlns:a16="http://schemas.microsoft.com/office/drawing/2014/main" id="{5CD55F1D-12CF-1B76-3783-D351F0429D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9584" y="1147441"/>
            <a:ext cx="3022203" cy="3103250"/>
          </a:xfrm>
          <a:prstGeom prst="rect">
            <a:avLst/>
          </a:prstGeom>
        </p:spPr>
      </p:pic>
      <p:grpSp>
        <p:nvGrpSpPr>
          <p:cNvPr id="12" name="Google Shape;197;p28">
            <a:extLst>
              <a:ext uri="{FF2B5EF4-FFF2-40B4-BE49-F238E27FC236}">
                <a16:creationId xmlns:a16="http://schemas.microsoft.com/office/drawing/2014/main" id="{95C3B8E1-9C62-2978-094B-CB957B6CFC19}"/>
              </a:ext>
            </a:extLst>
          </p:cNvPr>
          <p:cNvGrpSpPr/>
          <p:nvPr/>
        </p:nvGrpSpPr>
        <p:grpSpPr>
          <a:xfrm>
            <a:off x="7513850" y="3739225"/>
            <a:ext cx="619200" cy="619200"/>
            <a:chOff x="4262400" y="4020175"/>
            <a:chExt cx="619200" cy="619200"/>
          </a:xfrm>
        </p:grpSpPr>
        <p:sp>
          <p:nvSpPr>
            <p:cNvPr id="13" name="Google Shape;198;p2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9D385251-ABBE-9285-94D6-B9FB54AD0C7E}"/>
                </a:ext>
              </a:extLst>
            </p:cNvPr>
            <p:cNvSpPr/>
            <p:nvPr/>
          </p:nvSpPr>
          <p:spPr>
            <a:xfrm>
              <a:off x="4262400" y="4020175"/>
              <a:ext cx="619200" cy="619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99;p2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381102F-06D0-3E58-9A8C-B5ED01FDDD2D}"/>
                </a:ext>
              </a:extLst>
            </p:cNvPr>
            <p:cNvSpPr/>
            <p:nvPr/>
          </p:nvSpPr>
          <p:spPr>
            <a:xfrm>
              <a:off x="4431625" y="4229725"/>
              <a:ext cx="340500" cy="200100"/>
            </a:xfrm>
            <a:prstGeom prst="rightArrow">
              <a:avLst>
                <a:gd name="adj1" fmla="val 42479"/>
                <a:gd name="adj2" fmla="val 100037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Dikdörtgen 14">
            <a:extLst>
              <a:ext uri="{FF2B5EF4-FFF2-40B4-BE49-F238E27FC236}">
                <a16:creationId xmlns:a16="http://schemas.microsoft.com/office/drawing/2014/main" id="{481C5813-BC95-FB3C-A185-5BB9A1FA1EB8}"/>
              </a:ext>
            </a:extLst>
          </p:cNvPr>
          <p:cNvSpPr/>
          <p:nvPr/>
        </p:nvSpPr>
        <p:spPr>
          <a:xfrm>
            <a:off x="2759959" y="4619720"/>
            <a:ext cx="38255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ctr"/>
            <a:r>
              <a:rPr lang="tr-TR" sz="1000" b="1" dirty="0">
                <a:solidFill>
                  <a:schemeClr val="tx1"/>
                </a:solidFill>
              </a:rPr>
              <a:t>7</a:t>
            </a:r>
            <a:r>
              <a:rPr lang="en-US" sz="1000" b="1" dirty="0" err="1">
                <a:solidFill>
                  <a:schemeClr val="tx1"/>
                </a:solidFill>
              </a:rPr>
              <a:t>th</a:t>
            </a:r>
            <a:r>
              <a:rPr lang="en-US" sz="1000" b="1" dirty="0">
                <a:solidFill>
                  <a:schemeClr val="tx1"/>
                </a:solidFill>
              </a:rPr>
              <a:t> Conference on Managing Tourism Across Continents (MTCON’2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) April </a:t>
            </a:r>
            <a:r>
              <a:rPr lang="tr-TR" sz="1000" b="1" dirty="0">
                <a:solidFill>
                  <a:schemeClr val="tx1"/>
                </a:solidFill>
              </a:rPr>
              <a:t>29</a:t>
            </a:r>
            <a:r>
              <a:rPr lang="en-US" sz="1000" b="1" dirty="0">
                <a:solidFill>
                  <a:schemeClr val="tx1"/>
                </a:solidFill>
              </a:rPr>
              <a:t>-May </a:t>
            </a:r>
            <a:r>
              <a:rPr lang="tr-TR" sz="1000" b="1" dirty="0">
                <a:solidFill>
                  <a:schemeClr val="tx1"/>
                </a:solidFill>
              </a:rPr>
              <a:t>2,</a:t>
            </a:r>
            <a:r>
              <a:rPr lang="en-US" sz="1000" b="1" dirty="0">
                <a:solidFill>
                  <a:schemeClr val="tx1"/>
                </a:solidFill>
              </a:rPr>
              <a:t> 202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 </a:t>
            </a:r>
            <a:r>
              <a:rPr lang="tr-TR" sz="1000" b="1" dirty="0">
                <a:solidFill>
                  <a:schemeClr val="tx1"/>
                </a:solidFill>
              </a:rPr>
              <a:t>Antalya</a:t>
            </a:r>
            <a:endParaRPr lang="en-US" sz="1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1475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34"/>
          <p:cNvSpPr txBox="1">
            <a:spLocks noGrp="1"/>
          </p:cNvSpPr>
          <p:nvPr>
            <p:ph type="title"/>
          </p:nvPr>
        </p:nvSpPr>
        <p:spPr>
          <a:xfrm>
            <a:off x="6864263" y="1321406"/>
            <a:ext cx="1573401" cy="82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tr-TR" sz="2800" dirty="0"/>
              <a:t>Method</a:t>
            </a:r>
          </a:p>
        </p:txBody>
      </p:sp>
      <p:grpSp>
        <p:nvGrpSpPr>
          <p:cNvPr id="348" name="Google Shape;348;p34"/>
          <p:cNvGrpSpPr/>
          <p:nvPr/>
        </p:nvGrpSpPr>
        <p:grpSpPr>
          <a:xfrm>
            <a:off x="8282100" y="4348200"/>
            <a:ext cx="619200" cy="619200"/>
            <a:chOff x="4262400" y="4020175"/>
            <a:chExt cx="619200" cy="619200"/>
          </a:xfrm>
        </p:grpSpPr>
        <p:sp>
          <p:nvSpPr>
            <p:cNvPr id="349" name="Google Shape;349;p34">
              <a:hlinkClick r:id="" action="ppaction://hlinkshowjump?jump=nextslide"/>
            </p:cNvPr>
            <p:cNvSpPr/>
            <p:nvPr/>
          </p:nvSpPr>
          <p:spPr>
            <a:xfrm>
              <a:off x="4262400" y="4020175"/>
              <a:ext cx="619200" cy="619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34">
              <a:hlinkClick r:id="" action="ppaction://hlinkshowjump?jump=nextslide"/>
            </p:cNvPr>
            <p:cNvSpPr/>
            <p:nvPr/>
          </p:nvSpPr>
          <p:spPr>
            <a:xfrm>
              <a:off x="4431625" y="4229725"/>
              <a:ext cx="340500" cy="200100"/>
            </a:xfrm>
            <a:prstGeom prst="rightArrow">
              <a:avLst>
                <a:gd name="adj1" fmla="val 42479"/>
                <a:gd name="adj2" fmla="val 100037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Metin kutusu 14"/>
          <p:cNvSpPr txBox="1"/>
          <p:nvPr/>
        </p:nvSpPr>
        <p:spPr>
          <a:xfrm>
            <a:off x="8737601" y="4840514"/>
            <a:ext cx="355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200" b="1" dirty="0">
                <a:solidFill>
                  <a:schemeClr val="tx1"/>
                </a:solidFill>
              </a:rPr>
              <a:t>12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551969DA-A9D9-7114-0B9F-DE77950BB8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50" y="4539207"/>
            <a:ext cx="1735931" cy="428193"/>
          </a:xfrm>
          <a:prstGeom prst="rect">
            <a:avLst/>
          </a:prstGeom>
        </p:spPr>
      </p:pic>
      <p:sp>
        <p:nvSpPr>
          <p:cNvPr id="4" name="Dikdörtgen 3">
            <a:extLst>
              <a:ext uri="{FF2B5EF4-FFF2-40B4-BE49-F238E27FC236}">
                <a16:creationId xmlns:a16="http://schemas.microsoft.com/office/drawing/2014/main" id="{2E0FF143-3128-D933-9197-F944A82ACB7F}"/>
              </a:ext>
            </a:extLst>
          </p:cNvPr>
          <p:cNvSpPr/>
          <p:nvPr/>
        </p:nvSpPr>
        <p:spPr>
          <a:xfrm>
            <a:off x="2759959" y="4619720"/>
            <a:ext cx="38255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ctr"/>
            <a:r>
              <a:rPr lang="tr-TR" sz="1000" b="1" dirty="0">
                <a:solidFill>
                  <a:schemeClr val="tx1"/>
                </a:solidFill>
              </a:rPr>
              <a:t>7</a:t>
            </a:r>
            <a:r>
              <a:rPr lang="en-US" sz="1000" b="1" dirty="0" err="1">
                <a:solidFill>
                  <a:schemeClr val="tx1"/>
                </a:solidFill>
              </a:rPr>
              <a:t>th</a:t>
            </a:r>
            <a:r>
              <a:rPr lang="en-US" sz="1000" b="1" dirty="0">
                <a:solidFill>
                  <a:schemeClr val="tx1"/>
                </a:solidFill>
              </a:rPr>
              <a:t> Conference on Managing Tourism Across Continents (MTCON’2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) April </a:t>
            </a:r>
            <a:r>
              <a:rPr lang="tr-TR" sz="1000" b="1" dirty="0">
                <a:solidFill>
                  <a:schemeClr val="tx1"/>
                </a:solidFill>
              </a:rPr>
              <a:t>29</a:t>
            </a:r>
            <a:r>
              <a:rPr lang="en-US" sz="1000" b="1" dirty="0">
                <a:solidFill>
                  <a:schemeClr val="tx1"/>
                </a:solidFill>
              </a:rPr>
              <a:t>-May </a:t>
            </a:r>
            <a:r>
              <a:rPr lang="tr-TR" sz="1000" b="1" dirty="0">
                <a:solidFill>
                  <a:schemeClr val="tx1"/>
                </a:solidFill>
              </a:rPr>
              <a:t>2,</a:t>
            </a:r>
            <a:r>
              <a:rPr lang="en-US" sz="1000" b="1" dirty="0">
                <a:solidFill>
                  <a:schemeClr val="tx1"/>
                </a:solidFill>
              </a:rPr>
              <a:t> 202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 </a:t>
            </a:r>
            <a:r>
              <a:rPr lang="tr-TR" sz="1000" b="1" dirty="0">
                <a:solidFill>
                  <a:schemeClr val="tx1"/>
                </a:solidFill>
              </a:rPr>
              <a:t>Antalya</a:t>
            </a:r>
            <a:endParaRPr lang="en-US" sz="1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4688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34"/>
          <p:cNvSpPr txBox="1">
            <a:spLocks noGrp="1"/>
          </p:cNvSpPr>
          <p:nvPr>
            <p:ph type="title"/>
          </p:nvPr>
        </p:nvSpPr>
        <p:spPr>
          <a:xfrm>
            <a:off x="6943725" y="1321406"/>
            <a:ext cx="1493939" cy="82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tr-TR" sz="2800" dirty="0"/>
              <a:t>Method</a:t>
            </a:r>
          </a:p>
        </p:txBody>
      </p:sp>
      <p:grpSp>
        <p:nvGrpSpPr>
          <p:cNvPr id="348" name="Google Shape;348;p34"/>
          <p:cNvGrpSpPr/>
          <p:nvPr/>
        </p:nvGrpSpPr>
        <p:grpSpPr>
          <a:xfrm>
            <a:off x="8282100" y="4348200"/>
            <a:ext cx="619200" cy="619200"/>
            <a:chOff x="4262400" y="4020175"/>
            <a:chExt cx="619200" cy="619200"/>
          </a:xfrm>
        </p:grpSpPr>
        <p:sp>
          <p:nvSpPr>
            <p:cNvPr id="349" name="Google Shape;349;p34">
              <a:hlinkClick r:id="" action="ppaction://hlinkshowjump?jump=nextslide"/>
            </p:cNvPr>
            <p:cNvSpPr/>
            <p:nvPr/>
          </p:nvSpPr>
          <p:spPr>
            <a:xfrm>
              <a:off x="4262400" y="4020175"/>
              <a:ext cx="619200" cy="619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34">
              <a:hlinkClick r:id="" action="ppaction://hlinkshowjump?jump=nextslide"/>
            </p:cNvPr>
            <p:cNvSpPr/>
            <p:nvPr/>
          </p:nvSpPr>
          <p:spPr>
            <a:xfrm>
              <a:off x="4431625" y="4229725"/>
              <a:ext cx="340500" cy="200100"/>
            </a:xfrm>
            <a:prstGeom prst="rightArrow">
              <a:avLst>
                <a:gd name="adj1" fmla="val 42479"/>
                <a:gd name="adj2" fmla="val 100037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Metin kutusu 14"/>
          <p:cNvSpPr txBox="1"/>
          <p:nvPr/>
        </p:nvSpPr>
        <p:spPr>
          <a:xfrm>
            <a:off x="8737601" y="4840514"/>
            <a:ext cx="355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200" b="1" dirty="0">
                <a:solidFill>
                  <a:schemeClr val="tx1"/>
                </a:solidFill>
              </a:rPr>
              <a:t>13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9174D8E6-081C-C25A-8EAD-BBD40B13F8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50" y="4539207"/>
            <a:ext cx="1735931" cy="428193"/>
          </a:xfrm>
          <a:prstGeom prst="rect">
            <a:avLst/>
          </a:prstGeom>
        </p:spPr>
      </p:pic>
      <p:sp>
        <p:nvSpPr>
          <p:cNvPr id="4" name="Dikdörtgen 3">
            <a:extLst>
              <a:ext uri="{FF2B5EF4-FFF2-40B4-BE49-F238E27FC236}">
                <a16:creationId xmlns:a16="http://schemas.microsoft.com/office/drawing/2014/main" id="{0A31185C-B06C-B227-34D7-6544D7C7A5F8}"/>
              </a:ext>
            </a:extLst>
          </p:cNvPr>
          <p:cNvSpPr/>
          <p:nvPr/>
        </p:nvSpPr>
        <p:spPr>
          <a:xfrm>
            <a:off x="2759959" y="4619720"/>
            <a:ext cx="38255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ctr"/>
            <a:r>
              <a:rPr lang="tr-TR" sz="1000" b="1" dirty="0">
                <a:solidFill>
                  <a:schemeClr val="tx1"/>
                </a:solidFill>
              </a:rPr>
              <a:t>7</a:t>
            </a:r>
            <a:r>
              <a:rPr lang="en-US" sz="1000" b="1" dirty="0" err="1">
                <a:solidFill>
                  <a:schemeClr val="tx1"/>
                </a:solidFill>
              </a:rPr>
              <a:t>th</a:t>
            </a:r>
            <a:r>
              <a:rPr lang="en-US" sz="1000" b="1" dirty="0">
                <a:solidFill>
                  <a:schemeClr val="tx1"/>
                </a:solidFill>
              </a:rPr>
              <a:t> Conference on Managing Tourism Across Continents (MTCON’2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) April </a:t>
            </a:r>
            <a:r>
              <a:rPr lang="tr-TR" sz="1000" b="1" dirty="0">
                <a:solidFill>
                  <a:schemeClr val="tx1"/>
                </a:solidFill>
              </a:rPr>
              <a:t>29</a:t>
            </a:r>
            <a:r>
              <a:rPr lang="en-US" sz="1000" b="1" dirty="0">
                <a:solidFill>
                  <a:schemeClr val="tx1"/>
                </a:solidFill>
              </a:rPr>
              <a:t>-May </a:t>
            </a:r>
            <a:r>
              <a:rPr lang="tr-TR" sz="1000" b="1" dirty="0">
                <a:solidFill>
                  <a:schemeClr val="tx1"/>
                </a:solidFill>
              </a:rPr>
              <a:t>2,</a:t>
            </a:r>
            <a:r>
              <a:rPr lang="en-US" sz="1000" b="1" dirty="0">
                <a:solidFill>
                  <a:schemeClr val="tx1"/>
                </a:solidFill>
              </a:rPr>
              <a:t> 202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 </a:t>
            </a:r>
            <a:r>
              <a:rPr lang="tr-TR" sz="1000" b="1" dirty="0">
                <a:solidFill>
                  <a:schemeClr val="tx1"/>
                </a:solidFill>
              </a:rPr>
              <a:t>Antalya</a:t>
            </a:r>
            <a:endParaRPr lang="en-US" sz="1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992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34"/>
          <p:cNvSpPr txBox="1">
            <a:spLocks noGrp="1"/>
          </p:cNvSpPr>
          <p:nvPr>
            <p:ph type="title"/>
          </p:nvPr>
        </p:nvSpPr>
        <p:spPr>
          <a:xfrm>
            <a:off x="6795370" y="1321406"/>
            <a:ext cx="1642294" cy="82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tr-TR" sz="2800" dirty="0"/>
              <a:t>Method</a:t>
            </a:r>
          </a:p>
        </p:txBody>
      </p:sp>
      <p:grpSp>
        <p:nvGrpSpPr>
          <p:cNvPr id="348" name="Google Shape;348;p34"/>
          <p:cNvGrpSpPr/>
          <p:nvPr/>
        </p:nvGrpSpPr>
        <p:grpSpPr>
          <a:xfrm>
            <a:off x="8282100" y="4348200"/>
            <a:ext cx="619200" cy="619200"/>
            <a:chOff x="4262400" y="4020175"/>
            <a:chExt cx="619200" cy="619200"/>
          </a:xfrm>
        </p:grpSpPr>
        <p:sp>
          <p:nvSpPr>
            <p:cNvPr id="349" name="Google Shape;349;p34">
              <a:hlinkClick r:id="" action="ppaction://hlinkshowjump?jump=nextslide"/>
            </p:cNvPr>
            <p:cNvSpPr/>
            <p:nvPr/>
          </p:nvSpPr>
          <p:spPr>
            <a:xfrm>
              <a:off x="4262400" y="4020175"/>
              <a:ext cx="619200" cy="619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34">
              <a:hlinkClick r:id="" action="ppaction://hlinkshowjump?jump=nextslide"/>
            </p:cNvPr>
            <p:cNvSpPr/>
            <p:nvPr/>
          </p:nvSpPr>
          <p:spPr>
            <a:xfrm>
              <a:off x="4431625" y="4229725"/>
              <a:ext cx="340500" cy="200100"/>
            </a:xfrm>
            <a:prstGeom prst="rightArrow">
              <a:avLst>
                <a:gd name="adj1" fmla="val 42479"/>
                <a:gd name="adj2" fmla="val 100037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Metin kutusu 14"/>
          <p:cNvSpPr txBox="1"/>
          <p:nvPr/>
        </p:nvSpPr>
        <p:spPr>
          <a:xfrm>
            <a:off x="8737601" y="4840514"/>
            <a:ext cx="355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200" b="1" dirty="0">
                <a:solidFill>
                  <a:schemeClr val="tx1"/>
                </a:solidFill>
              </a:rPr>
              <a:t>14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39BBBC4C-BEAF-856C-78AA-183E390DC0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50" y="4539207"/>
            <a:ext cx="1735931" cy="428193"/>
          </a:xfrm>
          <a:prstGeom prst="rect">
            <a:avLst/>
          </a:prstGeom>
        </p:spPr>
      </p:pic>
      <p:sp>
        <p:nvSpPr>
          <p:cNvPr id="5" name="Dikdörtgen 4">
            <a:extLst>
              <a:ext uri="{FF2B5EF4-FFF2-40B4-BE49-F238E27FC236}">
                <a16:creationId xmlns:a16="http://schemas.microsoft.com/office/drawing/2014/main" id="{6E6C11D8-2367-9000-E3ED-F04A324A4F39}"/>
              </a:ext>
            </a:extLst>
          </p:cNvPr>
          <p:cNvSpPr/>
          <p:nvPr/>
        </p:nvSpPr>
        <p:spPr>
          <a:xfrm>
            <a:off x="2759959" y="4619720"/>
            <a:ext cx="38255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ctr"/>
            <a:r>
              <a:rPr lang="tr-TR" sz="1000" b="1" dirty="0">
                <a:solidFill>
                  <a:schemeClr val="tx1"/>
                </a:solidFill>
              </a:rPr>
              <a:t>7</a:t>
            </a:r>
            <a:r>
              <a:rPr lang="en-US" sz="1000" b="1" dirty="0" err="1">
                <a:solidFill>
                  <a:schemeClr val="tx1"/>
                </a:solidFill>
              </a:rPr>
              <a:t>th</a:t>
            </a:r>
            <a:r>
              <a:rPr lang="en-US" sz="1000" b="1" dirty="0">
                <a:solidFill>
                  <a:schemeClr val="tx1"/>
                </a:solidFill>
              </a:rPr>
              <a:t> Conference on Managing Tourism Across Continents (MTCON’2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) April </a:t>
            </a:r>
            <a:r>
              <a:rPr lang="tr-TR" sz="1000" b="1" dirty="0">
                <a:solidFill>
                  <a:schemeClr val="tx1"/>
                </a:solidFill>
              </a:rPr>
              <a:t>29</a:t>
            </a:r>
            <a:r>
              <a:rPr lang="en-US" sz="1000" b="1" dirty="0">
                <a:solidFill>
                  <a:schemeClr val="tx1"/>
                </a:solidFill>
              </a:rPr>
              <a:t>-May </a:t>
            </a:r>
            <a:r>
              <a:rPr lang="tr-TR" sz="1000" b="1" dirty="0">
                <a:solidFill>
                  <a:schemeClr val="tx1"/>
                </a:solidFill>
              </a:rPr>
              <a:t>2,</a:t>
            </a:r>
            <a:r>
              <a:rPr lang="en-US" sz="1000" b="1" dirty="0">
                <a:solidFill>
                  <a:schemeClr val="tx1"/>
                </a:solidFill>
              </a:rPr>
              <a:t> 202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 </a:t>
            </a:r>
            <a:r>
              <a:rPr lang="tr-TR" sz="1000" b="1" dirty="0">
                <a:solidFill>
                  <a:schemeClr val="tx1"/>
                </a:solidFill>
              </a:rPr>
              <a:t>Antalya</a:t>
            </a:r>
            <a:endParaRPr lang="en-US" sz="1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42016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Resim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14" y="4619720"/>
            <a:ext cx="1158507" cy="331358"/>
          </a:xfrm>
          <a:prstGeom prst="rect">
            <a:avLst/>
          </a:prstGeom>
        </p:spPr>
      </p:pic>
      <p:sp>
        <p:nvSpPr>
          <p:cNvPr id="7" name="Google Shape;192;p28">
            <a:extLst>
              <a:ext uri="{FF2B5EF4-FFF2-40B4-BE49-F238E27FC236}">
                <a16:creationId xmlns:a16="http://schemas.microsoft.com/office/drawing/2014/main" id="{9CBBFB69-2AFF-F022-4A6A-196A2FE6F7DA}"/>
              </a:ext>
            </a:extLst>
          </p:cNvPr>
          <p:cNvSpPr/>
          <p:nvPr/>
        </p:nvSpPr>
        <p:spPr>
          <a:xfrm>
            <a:off x="3841787" y="1320175"/>
            <a:ext cx="4373700" cy="2775900"/>
          </a:xfrm>
          <a:prstGeom prst="roundRect">
            <a:avLst>
              <a:gd name="adj" fmla="val 0"/>
            </a:avLst>
          </a:prstGeom>
          <a:solidFill>
            <a:srgbClr val="005165">
              <a:alpha val="78570"/>
            </a:srgbClr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195;p28">
            <a:extLst>
              <a:ext uri="{FF2B5EF4-FFF2-40B4-BE49-F238E27FC236}">
                <a16:creationId xmlns:a16="http://schemas.microsoft.com/office/drawing/2014/main" id="{F7E4E947-E04E-2987-E59F-A3BB2D1C552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94537" y="2375700"/>
            <a:ext cx="3373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600" dirty="0"/>
              <a:t>…</a:t>
            </a:r>
            <a:endParaRPr sz="3600" dirty="0"/>
          </a:p>
        </p:txBody>
      </p:sp>
      <p:sp>
        <p:nvSpPr>
          <p:cNvPr id="9" name="Google Shape;196;p28">
            <a:extLst>
              <a:ext uri="{FF2B5EF4-FFF2-40B4-BE49-F238E27FC236}">
                <a16:creationId xmlns:a16="http://schemas.microsoft.com/office/drawing/2014/main" id="{B6C5EA9E-BF8A-CEE8-7991-D72800F447A5}"/>
              </a:ext>
            </a:extLst>
          </p:cNvPr>
          <p:cNvSpPr txBox="1">
            <a:spLocks noGrp="1"/>
          </p:cNvSpPr>
          <p:nvPr>
            <p:ph type="title" idx="2"/>
          </p:nvPr>
        </p:nvSpPr>
        <p:spPr>
          <a:xfrm>
            <a:off x="4594537" y="1579550"/>
            <a:ext cx="3373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4</a:t>
            </a:r>
            <a:endParaRPr dirty="0"/>
          </a:p>
        </p:txBody>
      </p:sp>
      <p:pic>
        <p:nvPicPr>
          <p:cNvPr id="11" name="Resim 10">
            <a:extLst>
              <a:ext uri="{FF2B5EF4-FFF2-40B4-BE49-F238E27FC236}">
                <a16:creationId xmlns:a16="http://schemas.microsoft.com/office/drawing/2014/main" id="{48011F14-1BF3-3F7C-6248-D0E22253B5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9584" y="1147441"/>
            <a:ext cx="3022203" cy="3103250"/>
          </a:xfrm>
          <a:prstGeom prst="rect">
            <a:avLst/>
          </a:prstGeom>
        </p:spPr>
      </p:pic>
      <p:grpSp>
        <p:nvGrpSpPr>
          <p:cNvPr id="12" name="Google Shape;197;p28">
            <a:extLst>
              <a:ext uri="{FF2B5EF4-FFF2-40B4-BE49-F238E27FC236}">
                <a16:creationId xmlns:a16="http://schemas.microsoft.com/office/drawing/2014/main" id="{810D0B42-F94A-A48E-F16C-15326845E5C9}"/>
              </a:ext>
            </a:extLst>
          </p:cNvPr>
          <p:cNvGrpSpPr/>
          <p:nvPr/>
        </p:nvGrpSpPr>
        <p:grpSpPr>
          <a:xfrm>
            <a:off x="7513850" y="3739225"/>
            <a:ext cx="619200" cy="619200"/>
            <a:chOff x="4262400" y="4020175"/>
            <a:chExt cx="619200" cy="619200"/>
          </a:xfrm>
        </p:grpSpPr>
        <p:sp>
          <p:nvSpPr>
            <p:cNvPr id="13" name="Google Shape;198;p2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9762701-292E-CC65-95AC-3B9F694B70AB}"/>
                </a:ext>
              </a:extLst>
            </p:cNvPr>
            <p:cNvSpPr/>
            <p:nvPr/>
          </p:nvSpPr>
          <p:spPr>
            <a:xfrm>
              <a:off x="4262400" y="4020175"/>
              <a:ext cx="619200" cy="619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99;p2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183434C4-9261-DB69-16BF-FB7E4AD7F03E}"/>
                </a:ext>
              </a:extLst>
            </p:cNvPr>
            <p:cNvSpPr/>
            <p:nvPr/>
          </p:nvSpPr>
          <p:spPr>
            <a:xfrm>
              <a:off x="4431625" y="4229725"/>
              <a:ext cx="340500" cy="200100"/>
            </a:xfrm>
            <a:prstGeom prst="rightArrow">
              <a:avLst>
                <a:gd name="adj1" fmla="val 42479"/>
                <a:gd name="adj2" fmla="val 100037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Dikdörtgen 14">
            <a:extLst>
              <a:ext uri="{FF2B5EF4-FFF2-40B4-BE49-F238E27FC236}">
                <a16:creationId xmlns:a16="http://schemas.microsoft.com/office/drawing/2014/main" id="{DBBF6806-9A15-9301-6C78-0CA56D0566DA}"/>
              </a:ext>
            </a:extLst>
          </p:cNvPr>
          <p:cNvSpPr/>
          <p:nvPr/>
        </p:nvSpPr>
        <p:spPr>
          <a:xfrm>
            <a:off x="2759959" y="4619720"/>
            <a:ext cx="38255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ctr"/>
            <a:r>
              <a:rPr lang="tr-TR" sz="1000" b="1" dirty="0">
                <a:solidFill>
                  <a:schemeClr val="tx1"/>
                </a:solidFill>
              </a:rPr>
              <a:t>7</a:t>
            </a:r>
            <a:r>
              <a:rPr lang="en-US" sz="1000" b="1" dirty="0" err="1">
                <a:solidFill>
                  <a:schemeClr val="tx1"/>
                </a:solidFill>
              </a:rPr>
              <a:t>th</a:t>
            </a:r>
            <a:r>
              <a:rPr lang="en-US" sz="1000" b="1" dirty="0">
                <a:solidFill>
                  <a:schemeClr val="tx1"/>
                </a:solidFill>
              </a:rPr>
              <a:t> Conference on Managing Tourism Across Continents (MTCON’2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) April </a:t>
            </a:r>
            <a:r>
              <a:rPr lang="tr-TR" sz="1000" b="1" dirty="0">
                <a:solidFill>
                  <a:schemeClr val="tx1"/>
                </a:solidFill>
              </a:rPr>
              <a:t>29</a:t>
            </a:r>
            <a:r>
              <a:rPr lang="en-US" sz="1000" b="1" dirty="0">
                <a:solidFill>
                  <a:schemeClr val="tx1"/>
                </a:solidFill>
              </a:rPr>
              <a:t>-May </a:t>
            </a:r>
            <a:r>
              <a:rPr lang="tr-TR" sz="1000" b="1" dirty="0">
                <a:solidFill>
                  <a:schemeClr val="tx1"/>
                </a:solidFill>
              </a:rPr>
              <a:t>2,</a:t>
            </a:r>
            <a:r>
              <a:rPr lang="en-US" sz="1000" b="1" dirty="0">
                <a:solidFill>
                  <a:schemeClr val="tx1"/>
                </a:solidFill>
              </a:rPr>
              <a:t> 202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 </a:t>
            </a:r>
            <a:r>
              <a:rPr lang="tr-TR" sz="1000" b="1" dirty="0">
                <a:solidFill>
                  <a:schemeClr val="tx1"/>
                </a:solidFill>
              </a:rPr>
              <a:t>Antalya</a:t>
            </a:r>
            <a:endParaRPr lang="en-US" sz="1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3961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34"/>
          <p:cNvSpPr txBox="1">
            <a:spLocks noGrp="1"/>
          </p:cNvSpPr>
          <p:nvPr>
            <p:ph type="title"/>
          </p:nvPr>
        </p:nvSpPr>
        <p:spPr>
          <a:xfrm>
            <a:off x="6732740" y="1321406"/>
            <a:ext cx="1704924" cy="82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tr-TR" sz="2800" dirty="0"/>
              <a:t>Findings</a:t>
            </a:r>
          </a:p>
        </p:txBody>
      </p:sp>
      <p:grpSp>
        <p:nvGrpSpPr>
          <p:cNvPr id="348" name="Google Shape;348;p34"/>
          <p:cNvGrpSpPr/>
          <p:nvPr/>
        </p:nvGrpSpPr>
        <p:grpSpPr>
          <a:xfrm>
            <a:off x="8282100" y="4348200"/>
            <a:ext cx="619200" cy="619200"/>
            <a:chOff x="4262400" y="4020175"/>
            <a:chExt cx="619200" cy="619200"/>
          </a:xfrm>
        </p:grpSpPr>
        <p:sp>
          <p:nvSpPr>
            <p:cNvPr id="349" name="Google Shape;349;p34">
              <a:hlinkClick r:id="" action="ppaction://hlinkshowjump?jump=nextslide"/>
            </p:cNvPr>
            <p:cNvSpPr/>
            <p:nvPr/>
          </p:nvSpPr>
          <p:spPr>
            <a:xfrm>
              <a:off x="4262400" y="4020175"/>
              <a:ext cx="619200" cy="619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34">
              <a:hlinkClick r:id="" action="ppaction://hlinkshowjump?jump=nextslide"/>
            </p:cNvPr>
            <p:cNvSpPr/>
            <p:nvPr/>
          </p:nvSpPr>
          <p:spPr>
            <a:xfrm>
              <a:off x="4431625" y="4229725"/>
              <a:ext cx="340500" cy="200100"/>
            </a:xfrm>
            <a:prstGeom prst="rightArrow">
              <a:avLst>
                <a:gd name="adj1" fmla="val 42479"/>
                <a:gd name="adj2" fmla="val 100037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Metin kutusu 14"/>
          <p:cNvSpPr txBox="1"/>
          <p:nvPr/>
        </p:nvSpPr>
        <p:spPr>
          <a:xfrm>
            <a:off x="8737601" y="4840514"/>
            <a:ext cx="355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200" b="1" dirty="0">
                <a:solidFill>
                  <a:schemeClr val="tx1"/>
                </a:solidFill>
              </a:rPr>
              <a:t>16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15BA27C9-6AA1-F315-C61B-7408311FCD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50" y="4539207"/>
            <a:ext cx="1735931" cy="428193"/>
          </a:xfrm>
          <a:prstGeom prst="rect">
            <a:avLst/>
          </a:prstGeom>
        </p:spPr>
      </p:pic>
      <p:sp>
        <p:nvSpPr>
          <p:cNvPr id="4" name="Dikdörtgen 3">
            <a:extLst>
              <a:ext uri="{FF2B5EF4-FFF2-40B4-BE49-F238E27FC236}">
                <a16:creationId xmlns:a16="http://schemas.microsoft.com/office/drawing/2014/main" id="{687A1603-6971-BAE6-260D-513B814029AC}"/>
              </a:ext>
            </a:extLst>
          </p:cNvPr>
          <p:cNvSpPr/>
          <p:nvPr/>
        </p:nvSpPr>
        <p:spPr>
          <a:xfrm>
            <a:off x="2759959" y="4619720"/>
            <a:ext cx="38255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ctr"/>
            <a:r>
              <a:rPr lang="tr-TR" sz="1000" b="1" dirty="0">
                <a:solidFill>
                  <a:schemeClr val="tx1"/>
                </a:solidFill>
              </a:rPr>
              <a:t>7</a:t>
            </a:r>
            <a:r>
              <a:rPr lang="en-US" sz="1000" b="1" dirty="0" err="1">
                <a:solidFill>
                  <a:schemeClr val="tx1"/>
                </a:solidFill>
              </a:rPr>
              <a:t>th</a:t>
            </a:r>
            <a:r>
              <a:rPr lang="en-US" sz="1000" b="1" dirty="0">
                <a:solidFill>
                  <a:schemeClr val="tx1"/>
                </a:solidFill>
              </a:rPr>
              <a:t> Conference on Managing Tourism Across Continents (MTCON’2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) April </a:t>
            </a:r>
            <a:r>
              <a:rPr lang="tr-TR" sz="1000" b="1" dirty="0">
                <a:solidFill>
                  <a:schemeClr val="tx1"/>
                </a:solidFill>
              </a:rPr>
              <a:t>29</a:t>
            </a:r>
            <a:r>
              <a:rPr lang="en-US" sz="1000" b="1" dirty="0">
                <a:solidFill>
                  <a:schemeClr val="tx1"/>
                </a:solidFill>
              </a:rPr>
              <a:t>-May </a:t>
            </a:r>
            <a:r>
              <a:rPr lang="tr-TR" sz="1000" b="1" dirty="0">
                <a:solidFill>
                  <a:schemeClr val="tx1"/>
                </a:solidFill>
              </a:rPr>
              <a:t>2,</a:t>
            </a:r>
            <a:r>
              <a:rPr lang="en-US" sz="1000" b="1" dirty="0">
                <a:solidFill>
                  <a:schemeClr val="tx1"/>
                </a:solidFill>
              </a:rPr>
              <a:t> 202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 </a:t>
            </a:r>
            <a:r>
              <a:rPr lang="tr-TR" sz="1000" b="1" dirty="0">
                <a:solidFill>
                  <a:schemeClr val="tx1"/>
                </a:solidFill>
              </a:rPr>
              <a:t>Antalya</a:t>
            </a:r>
            <a:endParaRPr lang="en-US" sz="1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9350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34"/>
          <p:cNvSpPr txBox="1">
            <a:spLocks noGrp="1"/>
          </p:cNvSpPr>
          <p:nvPr>
            <p:ph type="title"/>
          </p:nvPr>
        </p:nvSpPr>
        <p:spPr>
          <a:xfrm>
            <a:off x="6663847" y="1321406"/>
            <a:ext cx="1773817" cy="82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tr-TR" sz="2800" dirty="0"/>
              <a:t>Findings</a:t>
            </a:r>
          </a:p>
        </p:txBody>
      </p:sp>
      <p:grpSp>
        <p:nvGrpSpPr>
          <p:cNvPr id="348" name="Google Shape;348;p34"/>
          <p:cNvGrpSpPr/>
          <p:nvPr/>
        </p:nvGrpSpPr>
        <p:grpSpPr>
          <a:xfrm>
            <a:off x="8282100" y="4348200"/>
            <a:ext cx="619200" cy="619200"/>
            <a:chOff x="4262400" y="4020175"/>
            <a:chExt cx="619200" cy="619200"/>
          </a:xfrm>
        </p:grpSpPr>
        <p:sp>
          <p:nvSpPr>
            <p:cNvPr id="349" name="Google Shape;349;p34">
              <a:hlinkClick r:id="" action="ppaction://hlinkshowjump?jump=nextslide"/>
            </p:cNvPr>
            <p:cNvSpPr/>
            <p:nvPr/>
          </p:nvSpPr>
          <p:spPr>
            <a:xfrm>
              <a:off x="4262400" y="4020175"/>
              <a:ext cx="619200" cy="619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34">
              <a:hlinkClick r:id="" action="ppaction://hlinkshowjump?jump=nextslide"/>
            </p:cNvPr>
            <p:cNvSpPr/>
            <p:nvPr/>
          </p:nvSpPr>
          <p:spPr>
            <a:xfrm>
              <a:off x="4431625" y="4229725"/>
              <a:ext cx="340500" cy="200100"/>
            </a:xfrm>
            <a:prstGeom prst="rightArrow">
              <a:avLst>
                <a:gd name="adj1" fmla="val 42479"/>
                <a:gd name="adj2" fmla="val 100037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Metin kutusu 14"/>
          <p:cNvSpPr txBox="1"/>
          <p:nvPr/>
        </p:nvSpPr>
        <p:spPr>
          <a:xfrm>
            <a:off x="8723087" y="4840514"/>
            <a:ext cx="3701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200" b="1" dirty="0">
                <a:solidFill>
                  <a:schemeClr val="tx1"/>
                </a:solidFill>
              </a:rPr>
              <a:t>17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89B4C736-BAC4-7FBF-5CCE-7A5828308B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50" y="4539207"/>
            <a:ext cx="1735931" cy="428193"/>
          </a:xfrm>
          <a:prstGeom prst="rect">
            <a:avLst/>
          </a:prstGeom>
        </p:spPr>
      </p:pic>
      <p:sp>
        <p:nvSpPr>
          <p:cNvPr id="4" name="Dikdörtgen 3">
            <a:extLst>
              <a:ext uri="{FF2B5EF4-FFF2-40B4-BE49-F238E27FC236}">
                <a16:creationId xmlns:a16="http://schemas.microsoft.com/office/drawing/2014/main" id="{52182EB1-4577-2322-CD29-D81084A87B8E}"/>
              </a:ext>
            </a:extLst>
          </p:cNvPr>
          <p:cNvSpPr/>
          <p:nvPr/>
        </p:nvSpPr>
        <p:spPr>
          <a:xfrm>
            <a:off x="2759959" y="4619720"/>
            <a:ext cx="38255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ctr"/>
            <a:r>
              <a:rPr lang="tr-TR" sz="1000" b="1" dirty="0">
                <a:solidFill>
                  <a:schemeClr val="tx1"/>
                </a:solidFill>
              </a:rPr>
              <a:t>7</a:t>
            </a:r>
            <a:r>
              <a:rPr lang="en-US" sz="1000" b="1" dirty="0" err="1">
                <a:solidFill>
                  <a:schemeClr val="tx1"/>
                </a:solidFill>
              </a:rPr>
              <a:t>th</a:t>
            </a:r>
            <a:r>
              <a:rPr lang="en-US" sz="1000" b="1" dirty="0">
                <a:solidFill>
                  <a:schemeClr val="tx1"/>
                </a:solidFill>
              </a:rPr>
              <a:t> Conference on Managing Tourism Across Continents (MTCON’2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) April </a:t>
            </a:r>
            <a:r>
              <a:rPr lang="tr-TR" sz="1000" b="1" dirty="0">
                <a:solidFill>
                  <a:schemeClr val="tx1"/>
                </a:solidFill>
              </a:rPr>
              <a:t>29</a:t>
            </a:r>
            <a:r>
              <a:rPr lang="en-US" sz="1000" b="1" dirty="0">
                <a:solidFill>
                  <a:schemeClr val="tx1"/>
                </a:solidFill>
              </a:rPr>
              <a:t>-May </a:t>
            </a:r>
            <a:r>
              <a:rPr lang="tr-TR" sz="1000" b="1" dirty="0">
                <a:solidFill>
                  <a:schemeClr val="tx1"/>
                </a:solidFill>
              </a:rPr>
              <a:t>2,</a:t>
            </a:r>
            <a:r>
              <a:rPr lang="en-US" sz="1000" b="1" dirty="0">
                <a:solidFill>
                  <a:schemeClr val="tx1"/>
                </a:solidFill>
              </a:rPr>
              <a:t> 202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 </a:t>
            </a:r>
            <a:r>
              <a:rPr lang="tr-TR" sz="1000" b="1" dirty="0">
                <a:solidFill>
                  <a:schemeClr val="tx1"/>
                </a:solidFill>
              </a:rPr>
              <a:t>Antalya</a:t>
            </a:r>
            <a:endParaRPr lang="en-US" sz="1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4717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34"/>
          <p:cNvSpPr txBox="1">
            <a:spLocks noGrp="1"/>
          </p:cNvSpPr>
          <p:nvPr>
            <p:ph type="title"/>
          </p:nvPr>
        </p:nvSpPr>
        <p:spPr>
          <a:xfrm>
            <a:off x="6707688" y="1321406"/>
            <a:ext cx="1729976" cy="82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tr-TR" sz="2800" dirty="0"/>
              <a:t>Findings</a:t>
            </a:r>
          </a:p>
        </p:txBody>
      </p:sp>
      <p:grpSp>
        <p:nvGrpSpPr>
          <p:cNvPr id="348" name="Google Shape;348;p34"/>
          <p:cNvGrpSpPr/>
          <p:nvPr/>
        </p:nvGrpSpPr>
        <p:grpSpPr>
          <a:xfrm>
            <a:off x="8282100" y="4348200"/>
            <a:ext cx="619200" cy="619200"/>
            <a:chOff x="4262400" y="4020175"/>
            <a:chExt cx="619200" cy="619200"/>
          </a:xfrm>
        </p:grpSpPr>
        <p:sp>
          <p:nvSpPr>
            <p:cNvPr id="349" name="Google Shape;349;p34">
              <a:hlinkClick r:id="" action="ppaction://hlinkshowjump?jump=nextslide"/>
            </p:cNvPr>
            <p:cNvSpPr/>
            <p:nvPr/>
          </p:nvSpPr>
          <p:spPr>
            <a:xfrm>
              <a:off x="4262400" y="4020175"/>
              <a:ext cx="619200" cy="619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34">
              <a:hlinkClick r:id="" action="ppaction://hlinkshowjump?jump=nextslide"/>
            </p:cNvPr>
            <p:cNvSpPr/>
            <p:nvPr/>
          </p:nvSpPr>
          <p:spPr>
            <a:xfrm>
              <a:off x="4431625" y="4229725"/>
              <a:ext cx="340500" cy="200100"/>
            </a:xfrm>
            <a:prstGeom prst="rightArrow">
              <a:avLst>
                <a:gd name="adj1" fmla="val 42479"/>
                <a:gd name="adj2" fmla="val 100037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Metin kutusu 14"/>
          <p:cNvSpPr txBox="1"/>
          <p:nvPr/>
        </p:nvSpPr>
        <p:spPr>
          <a:xfrm>
            <a:off x="8694057" y="4840514"/>
            <a:ext cx="3991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200" b="1" dirty="0">
                <a:solidFill>
                  <a:schemeClr val="tx1"/>
                </a:solidFill>
              </a:rPr>
              <a:t>18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349FDB46-0CFE-E058-270D-7DA05F46D0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50" y="4539207"/>
            <a:ext cx="1735931" cy="428193"/>
          </a:xfrm>
          <a:prstGeom prst="rect">
            <a:avLst/>
          </a:prstGeom>
        </p:spPr>
      </p:pic>
      <p:sp>
        <p:nvSpPr>
          <p:cNvPr id="4" name="Dikdörtgen 3">
            <a:extLst>
              <a:ext uri="{FF2B5EF4-FFF2-40B4-BE49-F238E27FC236}">
                <a16:creationId xmlns:a16="http://schemas.microsoft.com/office/drawing/2014/main" id="{72408388-871B-D6E0-1FA7-246D76D033D0}"/>
              </a:ext>
            </a:extLst>
          </p:cNvPr>
          <p:cNvSpPr/>
          <p:nvPr/>
        </p:nvSpPr>
        <p:spPr>
          <a:xfrm>
            <a:off x="2759959" y="4619720"/>
            <a:ext cx="38255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ctr"/>
            <a:r>
              <a:rPr lang="tr-TR" sz="1000" b="1" dirty="0">
                <a:solidFill>
                  <a:schemeClr val="tx1"/>
                </a:solidFill>
              </a:rPr>
              <a:t>7</a:t>
            </a:r>
            <a:r>
              <a:rPr lang="en-US" sz="1000" b="1" dirty="0" err="1">
                <a:solidFill>
                  <a:schemeClr val="tx1"/>
                </a:solidFill>
              </a:rPr>
              <a:t>th</a:t>
            </a:r>
            <a:r>
              <a:rPr lang="en-US" sz="1000" b="1" dirty="0">
                <a:solidFill>
                  <a:schemeClr val="tx1"/>
                </a:solidFill>
              </a:rPr>
              <a:t> Conference on Managing Tourism Across Continents (MTCON’2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) April </a:t>
            </a:r>
            <a:r>
              <a:rPr lang="tr-TR" sz="1000" b="1" dirty="0">
                <a:solidFill>
                  <a:schemeClr val="tx1"/>
                </a:solidFill>
              </a:rPr>
              <a:t>29</a:t>
            </a:r>
            <a:r>
              <a:rPr lang="en-US" sz="1000" b="1" dirty="0">
                <a:solidFill>
                  <a:schemeClr val="tx1"/>
                </a:solidFill>
              </a:rPr>
              <a:t>-May </a:t>
            </a:r>
            <a:r>
              <a:rPr lang="tr-TR" sz="1000" b="1" dirty="0">
                <a:solidFill>
                  <a:schemeClr val="tx1"/>
                </a:solidFill>
              </a:rPr>
              <a:t>2,</a:t>
            </a:r>
            <a:r>
              <a:rPr lang="en-US" sz="1000" b="1" dirty="0">
                <a:solidFill>
                  <a:schemeClr val="tx1"/>
                </a:solidFill>
              </a:rPr>
              <a:t> 202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 </a:t>
            </a:r>
            <a:r>
              <a:rPr lang="tr-TR" sz="1000" b="1" dirty="0">
                <a:solidFill>
                  <a:schemeClr val="tx1"/>
                </a:solidFill>
              </a:rPr>
              <a:t>Antalya</a:t>
            </a:r>
            <a:endParaRPr lang="en-US" sz="1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089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192;p28">
            <a:extLst>
              <a:ext uri="{FF2B5EF4-FFF2-40B4-BE49-F238E27FC236}">
                <a16:creationId xmlns:a16="http://schemas.microsoft.com/office/drawing/2014/main" id="{C47BE767-EE36-E4DE-06A8-B89E911565BB}"/>
              </a:ext>
            </a:extLst>
          </p:cNvPr>
          <p:cNvSpPr/>
          <p:nvPr/>
        </p:nvSpPr>
        <p:spPr>
          <a:xfrm>
            <a:off x="3841787" y="1320175"/>
            <a:ext cx="4373700" cy="2775900"/>
          </a:xfrm>
          <a:prstGeom prst="roundRect">
            <a:avLst>
              <a:gd name="adj" fmla="val 0"/>
            </a:avLst>
          </a:prstGeom>
          <a:solidFill>
            <a:srgbClr val="005165">
              <a:alpha val="78570"/>
            </a:srgbClr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195;p28">
            <a:extLst>
              <a:ext uri="{FF2B5EF4-FFF2-40B4-BE49-F238E27FC236}">
                <a16:creationId xmlns:a16="http://schemas.microsoft.com/office/drawing/2014/main" id="{D0FECF83-B219-10B9-B6C7-85B8336CEBD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94537" y="2375700"/>
            <a:ext cx="3373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600" dirty="0"/>
              <a:t>…</a:t>
            </a:r>
            <a:endParaRPr sz="3600" dirty="0"/>
          </a:p>
        </p:txBody>
      </p:sp>
      <p:sp>
        <p:nvSpPr>
          <p:cNvPr id="9" name="Google Shape;196;p28">
            <a:extLst>
              <a:ext uri="{FF2B5EF4-FFF2-40B4-BE49-F238E27FC236}">
                <a16:creationId xmlns:a16="http://schemas.microsoft.com/office/drawing/2014/main" id="{4429FF3B-9F61-7E7E-813F-3CC678039855}"/>
              </a:ext>
            </a:extLst>
          </p:cNvPr>
          <p:cNvSpPr txBox="1">
            <a:spLocks noGrp="1"/>
          </p:cNvSpPr>
          <p:nvPr>
            <p:ph type="title" idx="2"/>
          </p:nvPr>
        </p:nvSpPr>
        <p:spPr>
          <a:xfrm>
            <a:off x="4594537" y="1579550"/>
            <a:ext cx="3373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5</a:t>
            </a:r>
            <a:endParaRPr dirty="0"/>
          </a:p>
        </p:txBody>
      </p:sp>
      <p:pic>
        <p:nvPicPr>
          <p:cNvPr id="11" name="Resim 10">
            <a:extLst>
              <a:ext uri="{FF2B5EF4-FFF2-40B4-BE49-F238E27FC236}">
                <a16:creationId xmlns:a16="http://schemas.microsoft.com/office/drawing/2014/main" id="{C39D7941-F81B-4366-8472-0E9C4EF08F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9584" y="1147441"/>
            <a:ext cx="3022203" cy="3103250"/>
          </a:xfrm>
          <a:prstGeom prst="rect">
            <a:avLst/>
          </a:prstGeom>
        </p:spPr>
      </p:pic>
      <p:grpSp>
        <p:nvGrpSpPr>
          <p:cNvPr id="12" name="Google Shape;197;p28">
            <a:extLst>
              <a:ext uri="{FF2B5EF4-FFF2-40B4-BE49-F238E27FC236}">
                <a16:creationId xmlns:a16="http://schemas.microsoft.com/office/drawing/2014/main" id="{2EFCF8F0-34B5-4DD2-D868-AF9E83B87712}"/>
              </a:ext>
            </a:extLst>
          </p:cNvPr>
          <p:cNvGrpSpPr/>
          <p:nvPr/>
        </p:nvGrpSpPr>
        <p:grpSpPr>
          <a:xfrm>
            <a:off x="7513850" y="3739225"/>
            <a:ext cx="619200" cy="619200"/>
            <a:chOff x="4262400" y="4020175"/>
            <a:chExt cx="619200" cy="619200"/>
          </a:xfrm>
        </p:grpSpPr>
        <p:sp>
          <p:nvSpPr>
            <p:cNvPr id="13" name="Google Shape;198;p2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1953DFAE-B91C-8BF0-BA2C-8E83CD65F37E}"/>
                </a:ext>
              </a:extLst>
            </p:cNvPr>
            <p:cNvSpPr/>
            <p:nvPr/>
          </p:nvSpPr>
          <p:spPr>
            <a:xfrm>
              <a:off x="4262400" y="4020175"/>
              <a:ext cx="619200" cy="619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99;p2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18AE8961-C7A3-25FF-8FA2-9A0274D09C7F}"/>
                </a:ext>
              </a:extLst>
            </p:cNvPr>
            <p:cNvSpPr/>
            <p:nvPr/>
          </p:nvSpPr>
          <p:spPr>
            <a:xfrm>
              <a:off x="4431625" y="4229725"/>
              <a:ext cx="340500" cy="200100"/>
            </a:xfrm>
            <a:prstGeom prst="rightArrow">
              <a:avLst>
                <a:gd name="adj1" fmla="val 42479"/>
                <a:gd name="adj2" fmla="val 100037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Dikdörtgen 14">
            <a:extLst>
              <a:ext uri="{FF2B5EF4-FFF2-40B4-BE49-F238E27FC236}">
                <a16:creationId xmlns:a16="http://schemas.microsoft.com/office/drawing/2014/main" id="{14EDAF1C-0351-EBEC-3934-1EC41DD47AFE}"/>
              </a:ext>
            </a:extLst>
          </p:cNvPr>
          <p:cNvSpPr/>
          <p:nvPr/>
        </p:nvSpPr>
        <p:spPr>
          <a:xfrm>
            <a:off x="2759959" y="4619720"/>
            <a:ext cx="38255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ctr"/>
            <a:r>
              <a:rPr lang="tr-TR" sz="1000" b="1" dirty="0">
                <a:solidFill>
                  <a:schemeClr val="tx1"/>
                </a:solidFill>
              </a:rPr>
              <a:t>7</a:t>
            </a:r>
            <a:r>
              <a:rPr lang="en-US" sz="1000" b="1" dirty="0" err="1">
                <a:solidFill>
                  <a:schemeClr val="tx1"/>
                </a:solidFill>
              </a:rPr>
              <a:t>th</a:t>
            </a:r>
            <a:r>
              <a:rPr lang="en-US" sz="1000" b="1" dirty="0">
                <a:solidFill>
                  <a:schemeClr val="tx1"/>
                </a:solidFill>
              </a:rPr>
              <a:t> Conference on Managing Tourism Across Continents (MTCON’2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) April </a:t>
            </a:r>
            <a:r>
              <a:rPr lang="tr-TR" sz="1000" b="1" dirty="0">
                <a:solidFill>
                  <a:schemeClr val="tx1"/>
                </a:solidFill>
              </a:rPr>
              <a:t>29</a:t>
            </a:r>
            <a:r>
              <a:rPr lang="en-US" sz="1000" b="1" dirty="0">
                <a:solidFill>
                  <a:schemeClr val="tx1"/>
                </a:solidFill>
              </a:rPr>
              <a:t>-May </a:t>
            </a:r>
            <a:r>
              <a:rPr lang="tr-TR" sz="1000" b="1" dirty="0">
                <a:solidFill>
                  <a:schemeClr val="tx1"/>
                </a:solidFill>
              </a:rPr>
              <a:t>2,</a:t>
            </a:r>
            <a:r>
              <a:rPr lang="en-US" sz="1000" b="1" dirty="0">
                <a:solidFill>
                  <a:schemeClr val="tx1"/>
                </a:solidFill>
              </a:rPr>
              <a:t> 202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 </a:t>
            </a:r>
            <a:r>
              <a:rPr lang="tr-TR" sz="1000" b="1" dirty="0">
                <a:solidFill>
                  <a:schemeClr val="tx1"/>
                </a:solidFill>
              </a:rPr>
              <a:t>Antalya</a:t>
            </a:r>
            <a:endParaRPr lang="en-US" sz="1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642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…</a:t>
            </a:r>
            <a:endParaRPr dirty="0"/>
          </a:p>
        </p:txBody>
      </p:sp>
      <p:sp>
        <p:nvSpPr>
          <p:cNvPr id="166" name="Google Shape;166;p27"/>
          <p:cNvSpPr txBox="1">
            <a:spLocks noGrp="1"/>
          </p:cNvSpPr>
          <p:nvPr>
            <p:ph type="title" idx="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</a:t>
            </a:r>
            <a:endParaRPr/>
          </a:p>
        </p:txBody>
      </p:sp>
      <p:sp>
        <p:nvSpPr>
          <p:cNvPr id="164" name="Google Shape;164;p27"/>
          <p:cNvSpPr txBox="1">
            <a:spLocks noGrp="1"/>
          </p:cNvSpPr>
          <p:nvPr>
            <p:ph type="title" idx="3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…</a:t>
            </a:r>
            <a:endParaRPr dirty="0"/>
          </a:p>
        </p:txBody>
      </p:sp>
      <p:sp>
        <p:nvSpPr>
          <p:cNvPr id="165" name="Google Shape;165;p27"/>
          <p:cNvSpPr txBox="1">
            <a:spLocks noGrp="1"/>
          </p:cNvSpPr>
          <p:nvPr>
            <p:ph type="title" idx="4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</a:t>
            </a:r>
            <a:endParaRPr/>
          </a:p>
        </p:txBody>
      </p:sp>
      <p:sp>
        <p:nvSpPr>
          <p:cNvPr id="168" name="Google Shape;168;p27"/>
          <p:cNvSpPr txBox="1">
            <a:spLocks noGrp="1"/>
          </p:cNvSpPr>
          <p:nvPr>
            <p:ph type="title" idx="5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…</a:t>
            </a:r>
            <a:endParaRPr dirty="0"/>
          </a:p>
        </p:txBody>
      </p:sp>
      <p:sp>
        <p:nvSpPr>
          <p:cNvPr id="170" name="Google Shape;170;p27"/>
          <p:cNvSpPr txBox="1">
            <a:spLocks noGrp="1"/>
          </p:cNvSpPr>
          <p:nvPr>
            <p:ph type="title" idx="6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</a:t>
            </a:r>
            <a:endParaRPr/>
          </a:p>
        </p:txBody>
      </p:sp>
      <p:sp>
        <p:nvSpPr>
          <p:cNvPr id="167" name="Google Shape;167;p27"/>
          <p:cNvSpPr txBox="1">
            <a:spLocks noGrp="1"/>
          </p:cNvSpPr>
          <p:nvPr>
            <p:ph type="title" idx="7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…</a:t>
            </a:r>
            <a:endParaRPr dirty="0"/>
          </a:p>
        </p:txBody>
      </p:sp>
      <p:sp>
        <p:nvSpPr>
          <p:cNvPr id="172" name="Google Shape;172;p27"/>
          <p:cNvSpPr txBox="1">
            <a:spLocks noGrp="1"/>
          </p:cNvSpPr>
          <p:nvPr>
            <p:ph type="title" idx="9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5</a:t>
            </a:r>
            <a:endParaRPr/>
          </a:p>
        </p:txBody>
      </p:sp>
      <p:sp>
        <p:nvSpPr>
          <p:cNvPr id="173" name="Google Shape;173;p27"/>
          <p:cNvSpPr txBox="1">
            <a:spLocks noGrp="1"/>
          </p:cNvSpPr>
          <p:nvPr>
            <p:ph type="title" idx="13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…</a:t>
            </a:r>
            <a:endParaRPr dirty="0"/>
          </a:p>
        </p:txBody>
      </p:sp>
      <p:sp>
        <p:nvSpPr>
          <p:cNvPr id="175" name="Google Shape;175;p27"/>
          <p:cNvSpPr txBox="1">
            <a:spLocks noGrp="1"/>
          </p:cNvSpPr>
          <p:nvPr>
            <p:ph type="title" idx="15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</a:t>
            </a:r>
            <a:endParaRPr/>
          </a:p>
        </p:txBody>
      </p:sp>
      <p:sp>
        <p:nvSpPr>
          <p:cNvPr id="176" name="Google Shape;176;p27"/>
          <p:cNvSpPr txBox="1">
            <a:spLocks noGrp="1"/>
          </p:cNvSpPr>
          <p:nvPr>
            <p:ph type="title" idx="16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…</a:t>
            </a:r>
            <a:endParaRPr dirty="0"/>
          </a:p>
        </p:txBody>
      </p:sp>
      <p:sp>
        <p:nvSpPr>
          <p:cNvPr id="178" name="Google Shape;178;p27"/>
          <p:cNvSpPr txBox="1">
            <a:spLocks noGrp="1"/>
          </p:cNvSpPr>
          <p:nvPr>
            <p:ph type="title" idx="18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6</a:t>
            </a:r>
            <a:endParaRPr/>
          </a:p>
        </p:txBody>
      </p:sp>
      <p:sp>
        <p:nvSpPr>
          <p:cNvPr id="154" name="Google Shape;154;p27"/>
          <p:cNvSpPr txBox="1">
            <a:spLocks noGrp="1"/>
          </p:cNvSpPr>
          <p:nvPr>
            <p:ph type="title" idx="21"/>
          </p:nvPr>
        </p:nvSpPr>
        <p:spPr>
          <a:xfrm>
            <a:off x="719000" y="301437"/>
            <a:ext cx="7704000" cy="68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>
                <a:solidFill>
                  <a:srgbClr val="002060"/>
                </a:solidFill>
              </a:rPr>
              <a:t>Content</a:t>
            </a:r>
            <a:endParaRPr dirty="0">
              <a:solidFill>
                <a:srgbClr val="002060"/>
              </a:solidFill>
            </a:endParaRPr>
          </a:p>
        </p:txBody>
      </p:sp>
      <p:sp>
        <p:nvSpPr>
          <p:cNvPr id="155" name="Google Shape;155;p27"/>
          <p:cNvSpPr/>
          <p:nvPr/>
        </p:nvSpPr>
        <p:spPr>
          <a:xfrm>
            <a:off x="3334900" y="1162050"/>
            <a:ext cx="2460000" cy="1765200"/>
          </a:xfrm>
          <a:prstGeom prst="roundRect">
            <a:avLst>
              <a:gd name="adj" fmla="val 0"/>
            </a:avLst>
          </a:prstGeom>
          <a:solidFill>
            <a:srgbClr val="005165">
              <a:alpha val="78570"/>
            </a:srgbClr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27"/>
          <p:cNvSpPr/>
          <p:nvPr/>
        </p:nvSpPr>
        <p:spPr>
          <a:xfrm>
            <a:off x="5963000" y="1162050"/>
            <a:ext cx="2460000" cy="1765200"/>
          </a:xfrm>
          <a:prstGeom prst="roundRect">
            <a:avLst>
              <a:gd name="adj" fmla="val 0"/>
            </a:avLst>
          </a:prstGeom>
          <a:solidFill>
            <a:srgbClr val="005165">
              <a:alpha val="78570"/>
            </a:srgbClr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27"/>
          <p:cNvSpPr/>
          <p:nvPr/>
        </p:nvSpPr>
        <p:spPr>
          <a:xfrm>
            <a:off x="706800" y="3061675"/>
            <a:ext cx="2460000" cy="1765200"/>
          </a:xfrm>
          <a:prstGeom prst="roundRect">
            <a:avLst>
              <a:gd name="adj" fmla="val 0"/>
            </a:avLst>
          </a:prstGeom>
          <a:solidFill>
            <a:srgbClr val="005165">
              <a:alpha val="78570"/>
            </a:srgbClr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27"/>
          <p:cNvSpPr/>
          <p:nvPr/>
        </p:nvSpPr>
        <p:spPr>
          <a:xfrm>
            <a:off x="3334900" y="3061675"/>
            <a:ext cx="2460000" cy="1765200"/>
          </a:xfrm>
          <a:prstGeom prst="roundRect">
            <a:avLst>
              <a:gd name="adj" fmla="val 0"/>
            </a:avLst>
          </a:prstGeom>
          <a:solidFill>
            <a:srgbClr val="005165">
              <a:alpha val="78570"/>
            </a:srgbClr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27"/>
          <p:cNvSpPr/>
          <p:nvPr/>
        </p:nvSpPr>
        <p:spPr>
          <a:xfrm>
            <a:off x="5963000" y="3061675"/>
            <a:ext cx="2460000" cy="1765200"/>
          </a:xfrm>
          <a:prstGeom prst="roundRect">
            <a:avLst>
              <a:gd name="adj" fmla="val 0"/>
            </a:avLst>
          </a:prstGeom>
          <a:solidFill>
            <a:srgbClr val="005165">
              <a:alpha val="78570"/>
            </a:srgbClr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27"/>
          <p:cNvSpPr/>
          <p:nvPr/>
        </p:nvSpPr>
        <p:spPr>
          <a:xfrm>
            <a:off x="706800" y="1162050"/>
            <a:ext cx="2460000" cy="1765200"/>
          </a:xfrm>
          <a:prstGeom prst="roundRect">
            <a:avLst>
              <a:gd name="adj" fmla="val 0"/>
            </a:avLst>
          </a:prstGeom>
          <a:solidFill>
            <a:srgbClr val="005165">
              <a:alpha val="78570"/>
            </a:srgbClr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179" name="Google Shape;179;p27"/>
          <p:cNvGrpSpPr/>
          <p:nvPr/>
        </p:nvGrpSpPr>
        <p:grpSpPr>
          <a:xfrm>
            <a:off x="8282100" y="4348200"/>
            <a:ext cx="619200" cy="619200"/>
            <a:chOff x="4262400" y="4020175"/>
            <a:chExt cx="619200" cy="619200"/>
          </a:xfrm>
        </p:grpSpPr>
        <p:sp>
          <p:nvSpPr>
            <p:cNvPr id="180" name="Google Shape;180;p27">
              <a:hlinkClick r:id="" action="ppaction://hlinkshowjump?jump=nextslide"/>
            </p:cNvPr>
            <p:cNvSpPr/>
            <p:nvPr/>
          </p:nvSpPr>
          <p:spPr>
            <a:xfrm>
              <a:off x="4262400" y="4020175"/>
              <a:ext cx="619200" cy="619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27">
              <a:hlinkClick r:id="" action="ppaction://hlinkshowjump?jump=nextslide"/>
            </p:cNvPr>
            <p:cNvSpPr/>
            <p:nvPr/>
          </p:nvSpPr>
          <p:spPr>
            <a:xfrm>
              <a:off x="4431625" y="4229725"/>
              <a:ext cx="340500" cy="200100"/>
            </a:xfrm>
            <a:prstGeom prst="rightArrow">
              <a:avLst>
                <a:gd name="adj1" fmla="val 42479"/>
                <a:gd name="adj2" fmla="val 100037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3" name="Resim 2">
            <a:extLst>
              <a:ext uri="{FF2B5EF4-FFF2-40B4-BE49-F238E27FC236}">
                <a16:creationId xmlns:a16="http://schemas.microsoft.com/office/drawing/2014/main" id="{A849D4A2-2CF0-2903-37C9-82E7A45178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2944" y="376210"/>
            <a:ext cx="1735931" cy="428193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34"/>
          <p:cNvSpPr txBox="1">
            <a:spLocks noGrp="1"/>
          </p:cNvSpPr>
          <p:nvPr>
            <p:ph type="title"/>
          </p:nvPr>
        </p:nvSpPr>
        <p:spPr>
          <a:xfrm>
            <a:off x="722200" y="301950"/>
            <a:ext cx="7704000" cy="68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tr-TR" sz="2800" dirty="0"/>
              <a:t>Conclusion/Discussion </a:t>
            </a:r>
          </a:p>
        </p:txBody>
      </p:sp>
      <p:grpSp>
        <p:nvGrpSpPr>
          <p:cNvPr id="348" name="Google Shape;348;p34"/>
          <p:cNvGrpSpPr/>
          <p:nvPr/>
        </p:nvGrpSpPr>
        <p:grpSpPr>
          <a:xfrm>
            <a:off x="8282100" y="4348200"/>
            <a:ext cx="619200" cy="619200"/>
            <a:chOff x="4262400" y="4020175"/>
            <a:chExt cx="619200" cy="619200"/>
          </a:xfrm>
        </p:grpSpPr>
        <p:sp>
          <p:nvSpPr>
            <p:cNvPr id="349" name="Google Shape;349;p34">
              <a:hlinkClick r:id="" action="ppaction://hlinkshowjump?jump=nextslide"/>
            </p:cNvPr>
            <p:cNvSpPr/>
            <p:nvPr/>
          </p:nvSpPr>
          <p:spPr>
            <a:xfrm>
              <a:off x="4262400" y="4020175"/>
              <a:ext cx="619200" cy="619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34">
              <a:hlinkClick r:id="" action="ppaction://hlinkshowjump?jump=nextslide"/>
            </p:cNvPr>
            <p:cNvSpPr/>
            <p:nvPr/>
          </p:nvSpPr>
          <p:spPr>
            <a:xfrm>
              <a:off x="4431625" y="4229725"/>
              <a:ext cx="340500" cy="200100"/>
            </a:xfrm>
            <a:prstGeom prst="rightArrow">
              <a:avLst>
                <a:gd name="adj1" fmla="val 42479"/>
                <a:gd name="adj2" fmla="val 100037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Metin kutusu 14"/>
          <p:cNvSpPr txBox="1"/>
          <p:nvPr/>
        </p:nvSpPr>
        <p:spPr>
          <a:xfrm>
            <a:off x="8723087" y="4840514"/>
            <a:ext cx="3701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200" b="1" dirty="0">
                <a:solidFill>
                  <a:schemeClr val="tx1"/>
                </a:solidFill>
              </a:rPr>
              <a:t>22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B8B122CD-E11F-16ED-C64C-4182AB5201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50" y="4539207"/>
            <a:ext cx="1735931" cy="428193"/>
          </a:xfrm>
          <a:prstGeom prst="rect">
            <a:avLst/>
          </a:prstGeom>
        </p:spPr>
      </p:pic>
      <p:sp>
        <p:nvSpPr>
          <p:cNvPr id="4" name="Dikdörtgen 3">
            <a:extLst>
              <a:ext uri="{FF2B5EF4-FFF2-40B4-BE49-F238E27FC236}">
                <a16:creationId xmlns:a16="http://schemas.microsoft.com/office/drawing/2014/main" id="{991A8BE0-FE08-C3D2-D9D5-47B05F1D0C85}"/>
              </a:ext>
            </a:extLst>
          </p:cNvPr>
          <p:cNvSpPr/>
          <p:nvPr/>
        </p:nvSpPr>
        <p:spPr>
          <a:xfrm>
            <a:off x="2759959" y="4619720"/>
            <a:ext cx="38255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ctr"/>
            <a:r>
              <a:rPr lang="tr-TR" sz="1000" b="1" dirty="0">
                <a:solidFill>
                  <a:schemeClr val="tx1"/>
                </a:solidFill>
              </a:rPr>
              <a:t>7</a:t>
            </a:r>
            <a:r>
              <a:rPr lang="en-US" sz="1000" b="1" dirty="0" err="1">
                <a:solidFill>
                  <a:schemeClr val="tx1"/>
                </a:solidFill>
              </a:rPr>
              <a:t>th</a:t>
            </a:r>
            <a:r>
              <a:rPr lang="en-US" sz="1000" b="1" dirty="0">
                <a:solidFill>
                  <a:schemeClr val="tx1"/>
                </a:solidFill>
              </a:rPr>
              <a:t> Conference on Managing Tourism Across Continents (MTCON’2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) April </a:t>
            </a:r>
            <a:r>
              <a:rPr lang="tr-TR" sz="1000" b="1" dirty="0">
                <a:solidFill>
                  <a:schemeClr val="tx1"/>
                </a:solidFill>
              </a:rPr>
              <a:t>29</a:t>
            </a:r>
            <a:r>
              <a:rPr lang="en-US" sz="1000" b="1" dirty="0">
                <a:solidFill>
                  <a:schemeClr val="tx1"/>
                </a:solidFill>
              </a:rPr>
              <a:t>-May </a:t>
            </a:r>
            <a:r>
              <a:rPr lang="tr-TR" sz="1000" b="1" dirty="0">
                <a:solidFill>
                  <a:schemeClr val="tx1"/>
                </a:solidFill>
              </a:rPr>
              <a:t>2,</a:t>
            </a:r>
            <a:r>
              <a:rPr lang="en-US" sz="1000" b="1" dirty="0">
                <a:solidFill>
                  <a:schemeClr val="tx1"/>
                </a:solidFill>
              </a:rPr>
              <a:t> 202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 </a:t>
            </a:r>
            <a:r>
              <a:rPr lang="tr-TR" sz="1000" b="1" dirty="0">
                <a:solidFill>
                  <a:schemeClr val="tx1"/>
                </a:solidFill>
              </a:rPr>
              <a:t>Antalya</a:t>
            </a:r>
            <a:endParaRPr lang="en-US" sz="1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284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34"/>
          <p:cNvSpPr txBox="1">
            <a:spLocks noGrp="1"/>
          </p:cNvSpPr>
          <p:nvPr>
            <p:ph type="title"/>
          </p:nvPr>
        </p:nvSpPr>
        <p:spPr>
          <a:xfrm>
            <a:off x="722200" y="301950"/>
            <a:ext cx="7704000" cy="68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tr-TR" sz="2800" dirty="0"/>
              <a:t>Conclusion/Discussion </a:t>
            </a:r>
          </a:p>
        </p:txBody>
      </p:sp>
      <p:grpSp>
        <p:nvGrpSpPr>
          <p:cNvPr id="348" name="Google Shape;348;p34"/>
          <p:cNvGrpSpPr/>
          <p:nvPr/>
        </p:nvGrpSpPr>
        <p:grpSpPr>
          <a:xfrm>
            <a:off x="8282100" y="4348200"/>
            <a:ext cx="619200" cy="619200"/>
            <a:chOff x="4262400" y="4020175"/>
            <a:chExt cx="619200" cy="619200"/>
          </a:xfrm>
        </p:grpSpPr>
        <p:sp>
          <p:nvSpPr>
            <p:cNvPr id="349" name="Google Shape;349;p34">
              <a:hlinkClick r:id="" action="ppaction://hlinkshowjump?jump=nextslide"/>
            </p:cNvPr>
            <p:cNvSpPr/>
            <p:nvPr/>
          </p:nvSpPr>
          <p:spPr>
            <a:xfrm>
              <a:off x="4262400" y="4020175"/>
              <a:ext cx="619200" cy="619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34">
              <a:hlinkClick r:id="" action="ppaction://hlinkshowjump?jump=nextslide"/>
            </p:cNvPr>
            <p:cNvSpPr/>
            <p:nvPr/>
          </p:nvSpPr>
          <p:spPr>
            <a:xfrm>
              <a:off x="4431625" y="4229725"/>
              <a:ext cx="340500" cy="200100"/>
            </a:xfrm>
            <a:prstGeom prst="rightArrow">
              <a:avLst>
                <a:gd name="adj1" fmla="val 42479"/>
                <a:gd name="adj2" fmla="val 100037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Metin kutusu 14"/>
          <p:cNvSpPr txBox="1"/>
          <p:nvPr/>
        </p:nvSpPr>
        <p:spPr>
          <a:xfrm>
            <a:off x="8723087" y="4840514"/>
            <a:ext cx="3701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200" b="1" dirty="0">
                <a:solidFill>
                  <a:schemeClr val="tx1"/>
                </a:solidFill>
              </a:rPr>
              <a:t>22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3BDDE6A7-670E-EE95-7254-7286FD6B76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50" y="4539207"/>
            <a:ext cx="1735931" cy="428193"/>
          </a:xfrm>
          <a:prstGeom prst="rect">
            <a:avLst/>
          </a:prstGeom>
        </p:spPr>
      </p:pic>
      <p:sp>
        <p:nvSpPr>
          <p:cNvPr id="4" name="Dikdörtgen 3">
            <a:extLst>
              <a:ext uri="{FF2B5EF4-FFF2-40B4-BE49-F238E27FC236}">
                <a16:creationId xmlns:a16="http://schemas.microsoft.com/office/drawing/2014/main" id="{D3BCDCCC-B098-8D63-79F6-0315C813A7FF}"/>
              </a:ext>
            </a:extLst>
          </p:cNvPr>
          <p:cNvSpPr/>
          <p:nvPr/>
        </p:nvSpPr>
        <p:spPr>
          <a:xfrm>
            <a:off x="2759959" y="4619720"/>
            <a:ext cx="38255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ctr"/>
            <a:r>
              <a:rPr lang="tr-TR" sz="1000" b="1" dirty="0">
                <a:solidFill>
                  <a:schemeClr val="tx1"/>
                </a:solidFill>
              </a:rPr>
              <a:t>7</a:t>
            </a:r>
            <a:r>
              <a:rPr lang="en-US" sz="1000" b="1" dirty="0" err="1">
                <a:solidFill>
                  <a:schemeClr val="tx1"/>
                </a:solidFill>
              </a:rPr>
              <a:t>th</a:t>
            </a:r>
            <a:r>
              <a:rPr lang="en-US" sz="1000" b="1" dirty="0">
                <a:solidFill>
                  <a:schemeClr val="tx1"/>
                </a:solidFill>
              </a:rPr>
              <a:t> Conference on Managing Tourism Across Continents (MTCON’2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) April </a:t>
            </a:r>
            <a:r>
              <a:rPr lang="tr-TR" sz="1000" b="1" dirty="0">
                <a:solidFill>
                  <a:schemeClr val="tx1"/>
                </a:solidFill>
              </a:rPr>
              <a:t>29</a:t>
            </a:r>
            <a:r>
              <a:rPr lang="en-US" sz="1000" b="1" dirty="0">
                <a:solidFill>
                  <a:schemeClr val="tx1"/>
                </a:solidFill>
              </a:rPr>
              <a:t>-May </a:t>
            </a:r>
            <a:r>
              <a:rPr lang="tr-TR" sz="1000" b="1" dirty="0">
                <a:solidFill>
                  <a:schemeClr val="tx1"/>
                </a:solidFill>
              </a:rPr>
              <a:t>2,</a:t>
            </a:r>
            <a:r>
              <a:rPr lang="en-US" sz="1000" b="1" dirty="0">
                <a:solidFill>
                  <a:schemeClr val="tx1"/>
                </a:solidFill>
              </a:rPr>
              <a:t> 202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 </a:t>
            </a:r>
            <a:r>
              <a:rPr lang="tr-TR" sz="1000" b="1" dirty="0">
                <a:solidFill>
                  <a:schemeClr val="tx1"/>
                </a:solidFill>
              </a:rPr>
              <a:t>Antalya</a:t>
            </a:r>
            <a:endParaRPr lang="en-US" sz="1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1318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192;p28">
            <a:extLst>
              <a:ext uri="{FF2B5EF4-FFF2-40B4-BE49-F238E27FC236}">
                <a16:creationId xmlns:a16="http://schemas.microsoft.com/office/drawing/2014/main" id="{514EFCCA-2D44-B881-07E1-417D5C49FB23}"/>
              </a:ext>
            </a:extLst>
          </p:cNvPr>
          <p:cNvSpPr/>
          <p:nvPr/>
        </p:nvSpPr>
        <p:spPr>
          <a:xfrm>
            <a:off x="3841787" y="1320175"/>
            <a:ext cx="4373700" cy="2775900"/>
          </a:xfrm>
          <a:prstGeom prst="roundRect">
            <a:avLst>
              <a:gd name="adj" fmla="val 0"/>
            </a:avLst>
          </a:prstGeom>
          <a:solidFill>
            <a:srgbClr val="005165">
              <a:alpha val="78570"/>
            </a:srgbClr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195;p28">
            <a:extLst>
              <a:ext uri="{FF2B5EF4-FFF2-40B4-BE49-F238E27FC236}">
                <a16:creationId xmlns:a16="http://schemas.microsoft.com/office/drawing/2014/main" id="{82127B33-BE5D-9F58-93E2-B47AF82A4F4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94537" y="2375700"/>
            <a:ext cx="3373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600" dirty="0"/>
              <a:t>…</a:t>
            </a:r>
            <a:endParaRPr sz="3600" dirty="0"/>
          </a:p>
        </p:txBody>
      </p:sp>
      <p:sp>
        <p:nvSpPr>
          <p:cNvPr id="9" name="Google Shape;196;p28">
            <a:extLst>
              <a:ext uri="{FF2B5EF4-FFF2-40B4-BE49-F238E27FC236}">
                <a16:creationId xmlns:a16="http://schemas.microsoft.com/office/drawing/2014/main" id="{8B3D5291-83B5-D06A-145A-F1864504482E}"/>
              </a:ext>
            </a:extLst>
          </p:cNvPr>
          <p:cNvSpPr txBox="1">
            <a:spLocks noGrp="1"/>
          </p:cNvSpPr>
          <p:nvPr>
            <p:ph type="title" idx="2"/>
          </p:nvPr>
        </p:nvSpPr>
        <p:spPr>
          <a:xfrm>
            <a:off x="4594537" y="1579550"/>
            <a:ext cx="3373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6</a:t>
            </a:r>
            <a:endParaRPr dirty="0"/>
          </a:p>
        </p:txBody>
      </p:sp>
      <p:pic>
        <p:nvPicPr>
          <p:cNvPr id="11" name="Resim 10">
            <a:extLst>
              <a:ext uri="{FF2B5EF4-FFF2-40B4-BE49-F238E27FC236}">
                <a16:creationId xmlns:a16="http://schemas.microsoft.com/office/drawing/2014/main" id="{B4BD80BC-423A-9786-1CFB-A8C69E630A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9584" y="1147441"/>
            <a:ext cx="3022203" cy="3103250"/>
          </a:xfrm>
          <a:prstGeom prst="rect">
            <a:avLst/>
          </a:prstGeom>
        </p:spPr>
      </p:pic>
      <p:grpSp>
        <p:nvGrpSpPr>
          <p:cNvPr id="12" name="Google Shape;197;p28">
            <a:extLst>
              <a:ext uri="{FF2B5EF4-FFF2-40B4-BE49-F238E27FC236}">
                <a16:creationId xmlns:a16="http://schemas.microsoft.com/office/drawing/2014/main" id="{24020BA6-BF26-A81F-D6DA-64739C0842DB}"/>
              </a:ext>
            </a:extLst>
          </p:cNvPr>
          <p:cNvGrpSpPr/>
          <p:nvPr/>
        </p:nvGrpSpPr>
        <p:grpSpPr>
          <a:xfrm>
            <a:off x="7513850" y="3739225"/>
            <a:ext cx="619200" cy="619200"/>
            <a:chOff x="4262400" y="4020175"/>
            <a:chExt cx="619200" cy="619200"/>
          </a:xfrm>
        </p:grpSpPr>
        <p:sp>
          <p:nvSpPr>
            <p:cNvPr id="13" name="Google Shape;198;p2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3DE70B8-B186-193B-1B4A-7AAA31308AFF}"/>
                </a:ext>
              </a:extLst>
            </p:cNvPr>
            <p:cNvSpPr/>
            <p:nvPr/>
          </p:nvSpPr>
          <p:spPr>
            <a:xfrm>
              <a:off x="4262400" y="4020175"/>
              <a:ext cx="619200" cy="619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99;p2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601A1F1F-7A39-55EB-9C64-2723D9F42399}"/>
                </a:ext>
              </a:extLst>
            </p:cNvPr>
            <p:cNvSpPr/>
            <p:nvPr/>
          </p:nvSpPr>
          <p:spPr>
            <a:xfrm>
              <a:off x="4431625" y="4229725"/>
              <a:ext cx="340500" cy="200100"/>
            </a:xfrm>
            <a:prstGeom prst="rightArrow">
              <a:avLst>
                <a:gd name="adj1" fmla="val 42479"/>
                <a:gd name="adj2" fmla="val 100037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Dikdörtgen 14">
            <a:extLst>
              <a:ext uri="{FF2B5EF4-FFF2-40B4-BE49-F238E27FC236}">
                <a16:creationId xmlns:a16="http://schemas.microsoft.com/office/drawing/2014/main" id="{3C8678FB-0644-5D7B-0FC1-7C66448B9D75}"/>
              </a:ext>
            </a:extLst>
          </p:cNvPr>
          <p:cNvSpPr/>
          <p:nvPr/>
        </p:nvSpPr>
        <p:spPr>
          <a:xfrm>
            <a:off x="2759959" y="4619720"/>
            <a:ext cx="38255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ctr"/>
            <a:r>
              <a:rPr lang="tr-TR" sz="1000" b="1" dirty="0">
                <a:solidFill>
                  <a:schemeClr val="tx1"/>
                </a:solidFill>
              </a:rPr>
              <a:t>7</a:t>
            </a:r>
            <a:r>
              <a:rPr lang="en-US" sz="1000" b="1" dirty="0" err="1">
                <a:solidFill>
                  <a:schemeClr val="tx1"/>
                </a:solidFill>
              </a:rPr>
              <a:t>th</a:t>
            </a:r>
            <a:r>
              <a:rPr lang="en-US" sz="1000" b="1" dirty="0">
                <a:solidFill>
                  <a:schemeClr val="tx1"/>
                </a:solidFill>
              </a:rPr>
              <a:t> Conference on Managing Tourism Across Continents (MTCON’2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) April </a:t>
            </a:r>
            <a:r>
              <a:rPr lang="tr-TR" sz="1000" b="1" dirty="0">
                <a:solidFill>
                  <a:schemeClr val="tx1"/>
                </a:solidFill>
              </a:rPr>
              <a:t>29</a:t>
            </a:r>
            <a:r>
              <a:rPr lang="en-US" sz="1000" b="1" dirty="0">
                <a:solidFill>
                  <a:schemeClr val="tx1"/>
                </a:solidFill>
              </a:rPr>
              <a:t>-May </a:t>
            </a:r>
            <a:r>
              <a:rPr lang="tr-TR" sz="1000" b="1" dirty="0">
                <a:solidFill>
                  <a:schemeClr val="tx1"/>
                </a:solidFill>
              </a:rPr>
              <a:t>2,</a:t>
            </a:r>
            <a:r>
              <a:rPr lang="en-US" sz="1000" b="1" dirty="0">
                <a:solidFill>
                  <a:schemeClr val="tx1"/>
                </a:solidFill>
              </a:rPr>
              <a:t> 202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 </a:t>
            </a:r>
            <a:r>
              <a:rPr lang="tr-TR" sz="1000" b="1" dirty="0">
                <a:solidFill>
                  <a:schemeClr val="tx1"/>
                </a:solidFill>
              </a:rPr>
              <a:t>Antalya</a:t>
            </a:r>
            <a:endParaRPr lang="en-US" sz="1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3907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34"/>
          <p:cNvSpPr txBox="1">
            <a:spLocks noGrp="1"/>
          </p:cNvSpPr>
          <p:nvPr>
            <p:ph type="title"/>
          </p:nvPr>
        </p:nvSpPr>
        <p:spPr>
          <a:xfrm>
            <a:off x="5060515" y="1321406"/>
            <a:ext cx="3377149" cy="82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tr-TR" sz="2800" dirty="0" err="1"/>
              <a:t>Suggestions</a:t>
            </a:r>
            <a:br>
              <a:rPr lang="tr-TR" sz="2800" dirty="0"/>
            </a:br>
            <a:r>
              <a:rPr lang="tr-TR" sz="2800" dirty="0"/>
              <a:t>Final </a:t>
            </a:r>
            <a:r>
              <a:rPr lang="tr-TR" sz="2800" dirty="0" err="1"/>
              <a:t>Remarks</a:t>
            </a:r>
            <a:endParaRPr lang="tr-TR" sz="2800" dirty="0"/>
          </a:p>
        </p:txBody>
      </p:sp>
      <p:grpSp>
        <p:nvGrpSpPr>
          <p:cNvPr id="348" name="Google Shape;348;p34"/>
          <p:cNvGrpSpPr/>
          <p:nvPr/>
        </p:nvGrpSpPr>
        <p:grpSpPr>
          <a:xfrm>
            <a:off x="8282100" y="4348200"/>
            <a:ext cx="619200" cy="619200"/>
            <a:chOff x="4262400" y="4020175"/>
            <a:chExt cx="619200" cy="619200"/>
          </a:xfrm>
        </p:grpSpPr>
        <p:sp>
          <p:nvSpPr>
            <p:cNvPr id="349" name="Google Shape;349;p34">
              <a:hlinkClick r:id="" action="ppaction://hlinkshowjump?jump=nextslide"/>
            </p:cNvPr>
            <p:cNvSpPr/>
            <p:nvPr/>
          </p:nvSpPr>
          <p:spPr>
            <a:xfrm>
              <a:off x="4262400" y="4020175"/>
              <a:ext cx="619200" cy="619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34">
              <a:hlinkClick r:id="" action="ppaction://hlinkshowjump?jump=nextslide"/>
            </p:cNvPr>
            <p:cNvSpPr/>
            <p:nvPr/>
          </p:nvSpPr>
          <p:spPr>
            <a:xfrm>
              <a:off x="4431625" y="4229725"/>
              <a:ext cx="340500" cy="200100"/>
            </a:xfrm>
            <a:prstGeom prst="rightArrow">
              <a:avLst>
                <a:gd name="adj1" fmla="val 42479"/>
                <a:gd name="adj2" fmla="val 100037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Metin kutusu 14"/>
          <p:cNvSpPr txBox="1"/>
          <p:nvPr/>
        </p:nvSpPr>
        <p:spPr>
          <a:xfrm>
            <a:off x="8730343" y="4840514"/>
            <a:ext cx="3628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200" b="1" dirty="0">
                <a:solidFill>
                  <a:schemeClr val="tx1"/>
                </a:solidFill>
              </a:rPr>
              <a:t>27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A2319EA8-BAE2-9E28-764F-9BF553579A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50" y="4539207"/>
            <a:ext cx="1735931" cy="428193"/>
          </a:xfrm>
          <a:prstGeom prst="rect">
            <a:avLst/>
          </a:prstGeom>
        </p:spPr>
      </p:pic>
      <p:sp>
        <p:nvSpPr>
          <p:cNvPr id="4" name="Dikdörtgen 3">
            <a:extLst>
              <a:ext uri="{FF2B5EF4-FFF2-40B4-BE49-F238E27FC236}">
                <a16:creationId xmlns:a16="http://schemas.microsoft.com/office/drawing/2014/main" id="{FECB77F7-AE9B-2142-65DD-4678A2D66FFB}"/>
              </a:ext>
            </a:extLst>
          </p:cNvPr>
          <p:cNvSpPr/>
          <p:nvPr/>
        </p:nvSpPr>
        <p:spPr>
          <a:xfrm>
            <a:off x="2759959" y="4619720"/>
            <a:ext cx="38255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ctr"/>
            <a:r>
              <a:rPr lang="tr-TR" sz="1000" b="1" dirty="0">
                <a:solidFill>
                  <a:schemeClr val="tx1"/>
                </a:solidFill>
              </a:rPr>
              <a:t>7</a:t>
            </a:r>
            <a:r>
              <a:rPr lang="en-US" sz="1000" b="1" dirty="0" err="1">
                <a:solidFill>
                  <a:schemeClr val="tx1"/>
                </a:solidFill>
              </a:rPr>
              <a:t>th</a:t>
            </a:r>
            <a:r>
              <a:rPr lang="en-US" sz="1000" b="1" dirty="0">
                <a:solidFill>
                  <a:schemeClr val="tx1"/>
                </a:solidFill>
              </a:rPr>
              <a:t> Conference on Managing Tourism Across Continents (MTCON’2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) April </a:t>
            </a:r>
            <a:r>
              <a:rPr lang="tr-TR" sz="1000" b="1" dirty="0">
                <a:solidFill>
                  <a:schemeClr val="tx1"/>
                </a:solidFill>
              </a:rPr>
              <a:t>29</a:t>
            </a:r>
            <a:r>
              <a:rPr lang="en-US" sz="1000" b="1" dirty="0">
                <a:solidFill>
                  <a:schemeClr val="tx1"/>
                </a:solidFill>
              </a:rPr>
              <a:t>-May </a:t>
            </a:r>
            <a:r>
              <a:rPr lang="tr-TR" sz="1000" b="1" dirty="0">
                <a:solidFill>
                  <a:schemeClr val="tx1"/>
                </a:solidFill>
              </a:rPr>
              <a:t>2,</a:t>
            </a:r>
            <a:r>
              <a:rPr lang="en-US" sz="1000" b="1" dirty="0">
                <a:solidFill>
                  <a:schemeClr val="tx1"/>
                </a:solidFill>
              </a:rPr>
              <a:t> 202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 </a:t>
            </a:r>
            <a:r>
              <a:rPr lang="tr-TR" sz="1000" b="1" dirty="0">
                <a:solidFill>
                  <a:schemeClr val="tx1"/>
                </a:solidFill>
              </a:rPr>
              <a:t>Antalya</a:t>
            </a:r>
            <a:endParaRPr lang="en-US" sz="1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486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37"/>
          <p:cNvSpPr txBox="1">
            <a:spLocks noGrp="1"/>
          </p:cNvSpPr>
          <p:nvPr>
            <p:ph type="title"/>
          </p:nvPr>
        </p:nvSpPr>
        <p:spPr>
          <a:xfrm>
            <a:off x="2210130" y="1246782"/>
            <a:ext cx="4723739" cy="2649936"/>
          </a:xfrm>
          <a:prstGeom prst="rect">
            <a:avLst/>
          </a:prstGeom>
          <a:solidFill>
            <a:srgbClr val="005165">
              <a:alpha val="65000"/>
            </a:srgbClr>
          </a:solidFill>
        </p:spPr>
        <p:txBody>
          <a:bodyPr spcFirstLastPara="1" wrap="square" lIns="274300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br>
              <a:rPr lang="tr-TR" sz="4000" dirty="0"/>
            </a:br>
            <a:r>
              <a:rPr lang="tr-TR" sz="4000" dirty="0" err="1"/>
              <a:t>Thanks</a:t>
            </a:r>
            <a:r>
              <a:rPr lang="tr-TR" sz="2000" dirty="0"/>
              <a:t>(in </a:t>
            </a:r>
            <a:r>
              <a:rPr lang="tr-TR" sz="2000" dirty="0" err="1"/>
              <a:t>your</a:t>
            </a:r>
            <a:r>
              <a:rPr lang="tr-TR" sz="2000" dirty="0"/>
              <a:t> </a:t>
            </a:r>
            <a:r>
              <a:rPr lang="tr-TR" sz="2000" dirty="0" err="1"/>
              <a:t>own</a:t>
            </a:r>
            <a:r>
              <a:rPr lang="tr-TR" sz="2000" dirty="0"/>
              <a:t> </a:t>
            </a:r>
            <a:r>
              <a:rPr lang="tr-TR" sz="2000" dirty="0" err="1"/>
              <a:t>style</a:t>
            </a:r>
            <a:r>
              <a:rPr lang="tr-TR" sz="2000" dirty="0"/>
              <a:t>)</a:t>
            </a:r>
            <a:endParaRPr sz="2000" dirty="0"/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3425183B-AAAB-59B9-EE2D-56CCF91C6861}"/>
              </a:ext>
            </a:extLst>
          </p:cNvPr>
          <p:cNvSpPr/>
          <p:nvPr/>
        </p:nvSpPr>
        <p:spPr>
          <a:xfrm>
            <a:off x="2080927" y="444305"/>
            <a:ext cx="49821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ctr"/>
            <a:r>
              <a:rPr lang="tr-TR" sz="1000" b="1" dirty="0">
                <a:solidFill>
                  <a:schemeClr val="tx1"/>
                </a:solidFill>
              </a:rPr>
              <a:t>7</a:t>
            </a:r>
            <a:r>
              <a:rPr lang="en-US" sz="1000" b="1" dirty="0" err="1">
                <a:solidFill>
                  <a:schemeClr val="tx1"/>
                </a:solidFill>
              </a:rPr>
              <a:t>th</a:t>
            </a:r>
            <a:r>
              <a:rPr lang="en-US" sz="1000" b="1" dirty="0">
                <a:solidFill>
                  <a:schemeClr val="tx1"/>
                </a:solidFill>
              </a:rPr>
              <a:t> Conference on Managing Tourism Across Continents (MTCON’2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) </a:t>
            </a:r>
            <a:endParaRPr lang="tr-TR" sz="1000" b="1" dirty="0">
              <a:solidFill>
                <a:schemeClr val="tx1"/>
              </a:solidFill>
            </a:endParaRPr>
          </a:p>
          <a:p>
            <a:pPr marL="0" lvl="0" indent="0" algn="ctr"/>
            <a:r>
              <a:rPr lang="en-US" sz="1000" b="1" dirty="0">
                <a:solidFill>
                  <a:schemeClr val="tx1"/>
                </a:solidFill>
              </a:rPr>
              <a:t>April </a:t>
            </a:r>
            <a:r>
              <a:rPr lang="tr-TR" sz="1000" b="1" dirty="0">
                <a:solidFill>
                  <a:schemeClr val="tx1"/>
                </a:solidFill>
              </a:rPr>
              <a:t>29</a:t>
            </a:r>
            <a:r>
              <a:rPr lang="en-US" sz="1000" b="1" dirty="0">
                <a:solidFill>
                  <a:schemeClr val="tx1"/>
                </a:solidFill>
              </a:rPr>
              <a:t>-May </a:t>
            </a:r>
            <a:r>
              <a:rPr lang="tr-TR" sz="1000" b="1" dirty="0">
                <a:solidFill>
                  <a:schemeClr val="tx1"/>
                </a:solidFill>
              </a:rPr>
              <a:t>2,</a:t>
            </a:r>
            <a:r>
              <a:rPr lang="en-US" sz="1000" b="1" dirty="0">
                <a:solidFill>
                  <a:schemeClr val="tx1"/>
                </a:solidFill>
              </a:rPr>
              <a:t> 202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 </a:t>
            </a:r>
            <a:r>
              <a:rPr lang="tr-TR" sz="1000" b="1" dirty="0">
                <a:solidFill>
                  <a:schemeClr val="tx1"/>
                </a:solidFill>
              </a:rPr>
              <a:t>Antalya</a:t>
            </a:r>
            <a:endParaRPr lang="en-US" sz="1000" b="1" dirty="0">
              <a:solidFill>
                <a:schemeClr val="tx1"/>
              </a:solidFill>
            </a:endParaRP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D3F2345D-19CC-BFE7-5548-C552B0F0B5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032" y="16112"/>
            <a:ext cx="1735931" cy="42819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8"/>
          <p:cNvSpPr/>
          <p:nvPr/>
        </p:nvSpPr>
        <p:spPr>
          <a:xfrm>
            <a:off x="3841787" y="1320175"/>
            <a:ext cx="4373700" cy="2775900"/>
          </a:xfrm>
          <a:prstGeom prst="roundRect">
            <a:avLst>
              <a:gd name="adj" fmla="val 0"/>
            </a:avLst>
          </a:prstGeom>
          <a:solidFill>
            <a:srgbClr val="005165">
              <a:alpha val="78570"/>
            </a:srgbClr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28"/>
          <p:cNvSpPr txBox="1">
            <a:spLocks noGrp="1"/>
          </p:cNvSpPr>
          <p:nvPr>
            <p:ph type="title"/>
          </p:nvPr>
        </p:nvSpPr>
        <p:spPr>
          <a:xfrm>
            <a:off x="4594537" y="2375700"/>
            <a:ext cx="3373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600" dirty="0"/>
              <a:t>…</a:t>
            </a:r>
            <a:endParaRPr sz="3600" dirty="0"/>
          </a:p>
        </p:txBody>
      </p:sp>
      <p:sp>
        <p:nvSpPr>
          <p:cNvPr id="196" name="Google Shape;196;p28"/>
          <p:cNvSpPr txBox="1">
            <a:spLocks noGrp="1"/>
          </p:cNvSpPr>
          <p:nvPr>
            <p:ph type="title" idx="2"/>
          </p:nvPr>
        </p:nvSpPr>
        <p:spPr>
          <a:xfrm>
            <a:off x="4594537" y="1579550"/>
            <a:ext cx="3373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1</a:t>
            </a:r>
            <a:endParaRPr dirty="0"/>
          </a:p>
        </p:txBody>
      </p:sp>
      <p:grpSp>
        <p:nvGrpSpPr>
          <p:cNvPr id="197" name="Google Shape;197;p28"/>
          <p:cNvGrpSpPr/>
          <p:nvPr/>
        </p:nvGrpSpPr>
        <p:grpSpPr>
          <a:xfrm>
            <a:off x="7513850" y="3739225"/>
            <a:ext cx="619200" cy="619200"/>
            <a:chOff x="4262400" y="4020175"/>
            <a:chExt cx="619200" cy="619200"/>
          </a:xfrm>
        </p:grpSpPr>
        <p:sp>
          <p:nvSpPr>
            <p:cNvPr id="198" name="Google Shape;198;p28">
              <a:hlinkClick r:id="" action="ppaction://hlinkshowjump?jump=nextslide"/>
            </p:cNvPr>
            <p:cNvSpPr/>
            <p:nvPr/>
          </p:nvSpPr>
          <p:spPr>
            <a:xfrm>
              <a:off x="4262400" y="4020175"/>
              <a:ext cx="619200" cy="619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28">
              <a:hlinkClick r:id="" action="ppaction://hlinkshowjump?jump=nextslide"/>
            </p:cNvPr>
            <p:cNvSpPr/>
            <p:nvPr/>
          </p:nvSpPr>
          <p:spPr>
            <a:xfrm>
              <a:off x="4431625" y="4229725"/>
              <a:ext cx="340500" cy="200100"/>
            </a:xfrm>
            <a:prstGeom prst="rightArrow">
              <a:avLst>
                <a:gd name="adj1" fmla="val 42479"/>
                <a:gd name="adj2" fmla="val 100037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Dikdörtgen 2"/>
          <p:cNvSpPr/>
          <p:nvPr/>
        </p:nvSpPr>
        <p:spPr>
          <a:xfrm>
            <a:off x="2759959" y="4619720"/>
            <a:ext cx="38255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ctr"/>
            <a:r>
              <a:rPr lang="tr-TR" sz="1000" b="1" dirty="0">
                <a:solidFill>
                  <a:schemeClr val="tx1"/>
                </a:solidFill>
              </a:rPr>
              <a:t>7t</a:t>
            </a:r>
            <a:r>
              <a:rPr lang="en-US" sz="1000" b="1" dirty="0">
                <a:solidFill>
                  <a:schemeClr val="tx1"/>
                </a:solidFill>
              </a:rPr>
              <a:t>h Conference on Managing Tourism Across Continents (MTCON’2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)</a:t>
            </a:r>
            <a:r>
              <a:rPr lang="tr-TR" sz="1000" b="1" dirty="0">
                <a:solidFill>
                  <a:schemeClr val="tx1"/>
                </a:solidFill>
              </a:rPr>
              <a:t> April 29-May 2, 2026 Antalya</a:t>
            </a:r>
            <a:endParaRPr lang="en-US" sz="1000" b="1" dirty="0">
              <a:solidFill>
                <a:schemeClr val="tx1"/>
              </a:solidFill>
            </a:endParaRP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161E7EB8-E167-599F-4A3B-8B6A4EF650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9584" y="1147441"/>
            <a:ext cx="3022203" cy="31032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34"/>
          <p:cNvSpPr txBox="1">
            <a:spLocks noGrp="1"/>
          </p:cNvSpPr>
          <p:nvPr>
            <p:ph type="title"/>
          </p:nvPr>
        </p:nvSpPr>
        <p:spPr>
          <a:xfrm>
            <a:off x="6245817" y="1321406"/>
            <a:ext cx="2191847" cy="82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Introduction</a:t>
            </a:r>
            <a:endParaRPr dirty="0"/>
          </a:p>
        </p:txBody>
      </p:sp>
      <p:grpSp>
        <p:nvGrpSpPr>
          <p:cNvPr id="348" name="Google Shape;348;p34"/>
          <p:cNvGrpSpPr/>
          <p:nvPr/>
        </p:nvGrpSpPr>
        <p:grpSpPr>
          <a:xfrm>
            <a:off x="8282100" y="4348200"/>
            <a:ext cx="619200" cy="619200"/>
            <a:chOff x="4262400" y="4020175"/>
            <a:chExt cx="619200" cy="619200"/>
          </a:xfrm>
        </p:grpSpPr>
        <p:sp>
          <p:nvSpPr>
            <p:cNvPr id="349" name="Google Shape;349;p34">
              <a:hlinkClick r:id="" action="ppaction://hlinkshowjump?jump=nextslide"/>
            </p:cNvPr>
            <p:cNvSpPr/>
            <p:nvPr/>
          </p:nvSpPr>
          <p:spPr>
            <a:xfrm>
              <a:off x="4262400" y="4020175"/>
              <a:ext cx="619200" cy="619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34">
              <a:hlinkClick r:id="" action="ppaction://hlinkshowjump?jump=nextslide"/>
            </p:cNvPr>
            <p:cNvSpPr/>
            <p:nvPr/>
          </p:nvSpPr>
          <p:spPr>
            <a:xfrm>
              <a:off x="4431625" y="4229725"/>
              <a:ext cx="340500" cy="200100"/>
            </a:xfrm>
            <a:prstGeom prst="rightArrow">
              <a:avLst>
                <a:gd name="adj1" fmla="val 42479"/>
                <a:gd name="adj2" fmla="val 100037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" name="Metin kutusu 9"/>
          <p:cNvSpPr txBox="1"/>
          <p:nvPr/>
        </p:nvSpPr>
        <p:spPr>
          <a:xfrm>
            <a:off x="8846457" y="4840514"/>
            <a:ext cx="2467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2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C47EE98D-B3B3-3D89-21E6-DB955E82DD69}"/>
              </a:ext>
            </a:extLst>
          </p:cNvPr>
          <p:cNvSpPr/>
          <p:nvPr/>
        </p:nvSpPr>
        <p:spPr>
          <a:xfrm>
            <a:off x="2759959" y="4619720"/>
            <a:ext cx="38255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ctr"/>
            <a:r>
              <a:rPr lang="tr-TR" sz="1000" b="1" dirty="0">
                <a:solidFill>
                  <a:schemeClr val="tx1"/>
                </a:solidFill>
              </a:rPr>
              <a:t>7</a:t>
            </a:r>
            <a:r>
              <a:rPr lang="en-US" sz="1000" b="1" dirty="0" err="1">
                <a:solidFill>
                  <a:schemeClr val="tx1"/>
                </a:solidFill>
              </a:rPr>
              <a:t>th</a:t>
            </a:r>
            <a:r>
              <a:rPr lang="en-US" sz="1000" b="1" dirty="0">
                <a:solidFill>
                  <a:schemeClr val="tx1"/>
                </a:solidFill>
              </a:rPr>
              <a:t> Conference on Managing Tourism Across Continents (MTCON’2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)</a:t>
            </a:r>
            <a:r>
              <a:rPr lang="tr-TR" sz="1000" b="1" dirty="0">
                <a:solidFill>
                  <a:schemeClr val="tx1"/>
                </a:solidFill>
              </a:rPr>
              <a:t> April 29-May 2, 2026 Antalya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271392" y="1227551"/>
            <a:ext cx="2016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24 </a:t>
            </a:r>
            <a:r>
              <a:rPr lang="tr-TR" dirty="0" err="1"/>
              <a:t>pt</a:t>
            </a:r>
            <a:r>
              <a:rPr lang="tr-TR" dirty="0"/>
              <a:t>. </a:t>
            </a:r>
            <a:r>
              <a:rPr lang="tr-TR" dirty="0" err="1"/>
              <a:t>text</a:t>
            </a:r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BBF48EF9-6D98-3A69-CAF5-2F7A34E6D3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50" y="4539207"/>
            <a:ext cx="1735931" cy="428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33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34"/>
          <p:cNvSpPr txBox="1">
            <a:spLocks noGrp="1"/>
          </p:cNvSpPr>
          <p:nvPr>
            <p:ph type="title"/>
          </p:nvPr>
        </p:nvSpPr>
        <p:spPr>
          <a:xfrm>
            <a:off x="6269064" y="1321406"/>
            <a:ext cx="2168600" cy="82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tr-TR" dirty="0"/>
              <a:t>Introduction</a:t>
            </a:r>
            <a:endParaRPr dirty="0"/>
          </a:p>
        </p:txBody>
      </p:sp>
      <p:grpSp>
        <p:nvGrpSpPr>
          <p:cNvPr id="348" name="Google Shape;348;p34"/>
          <p:cNvGrpSpPr/>
          <p:nvPr/>
        </p:nvGrpSpPr>
        <p:grpSpPr>
          <a:xfrm>
            <a:off x="8282100" y="4348200"/>
            <a:ext cx="619200" cy="619200"/>
            <a:chOff x="4262400" y="4020175"/>
            <a:chExt cx="619200" cy="619200"/>
          </a:xfrm>
        </p:grpSpPr>
        <p:sp>
          <p:nvSpPr>
            <p:cNvPr id="349" name="Google Shape;349;p34">
              <a:hlinkClick r:id="" action="ppaction://hlinkshowjump?jump=nextslide"/>
            </p:cNvPr>
            <p:cNvSpPr/>
            <p:nvPr/>
          </p:nvSpPr>
          <p:spPr>
            <a:xfrm>
              <a:off x="4262400" y="4020175"/>
              <a:ext cx="619200" cy="619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34">
              <a:hlinkClick r:id="" action="ppaction://hlinkshowjump?jump=nextslide"/>
            </p:cNvPr>
            <p:cNvSpPr/>
            <p:nvPr/>
          </p:nvSpPr>
          <p:spPr>
            <a:xfrm>
              <a:off x="4431625" y="4229725"/>
              <a:ext cx="340500" cy="200100"/>
            </a:xfrm>
            <a:prstGeom prst="rightArrow">
              <a:avLst>
                <a:gd name="adj1" fmla="val 42479"/>
                <a:gd name="adj2" fmla="val 100037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Metin kutusu 14"/>
          <p:cNvSpPr txBox="1"/>
          <p:nvPr/>
        </p:nvSpPr>
        <p:spPr>
          <a:xfrm>
            <a:off x="8846457" y="4840514"/>
            <a:ext cx="2467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2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A50FEE24-795A-2C2F-1D2C-07B43A0595E6}"/>
              </a:ext>
            </a:extLst>
          </p:cNvPr>
          <p:cNvSpPr/>
          <p:nvPr/>
        </p:nvSpPr>
        <p:spPr>
          <a:xfrm>
            <a:off x="2759959" y="4619720"/>
            <a:ext cx="38255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ctr"/>
            <a:r>
              <a:rPr lang="tr-TR" sz="1000" b="1" dirty="0">
                <a:solidFill>
                  <a:schemeClr val="tx1"/>
                </a:solidFill>
              </a:rPr>
              <a:t>7</a:t>
            </a:r>
            <a:r>
              <a:rPr lang="en-US" sz="1000" b="1" dirty="0" err="1">
                <a:solidFill>
                  <a:schemeClr val="tx1"/>
                </a:solidFill>
              </a:rPr>
              <a:t>th</a:t>
            </a:r>
            <a:r>
              <a:rPr lang="en-US" sz="1000" b="1" dirty="0">
                <a:solidFill>
                  <a:schemeClr val="tx1"/>
                </a:solidFill>
              </a:rPr>
              <a:t> Conference on Managing Tourism Across Continents (MTCON’2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) April </a:t>
            </a:r>
            <a:r>
              <a:rPr lang="tr-TR" sz="1000" b="1" dirty="0">
                <a:solidFill>
                  <a:schemeClr val="tx1"/>
                </a:solidFill>
              </a:rPr>
              <a:t>29</a:t>
            </a:r>
            <a:r>
              <a:rPr lang="en-US" sz="1000" b="1" dirty="0">
                <a:solidFill>
                  <a:schemeClr val="tx1"/>
                </a:solidFill>
              </a:rPr>
              <a:t>-May </a:t>
            </a:r>
            <a:r>
              <a:rPr lang="tr-TR" sz="1000" b="1" dirty="0">
                <a:solidFill>
                  <a:schemeClr val="tx1"/>
                </a:solidFill>
              </a:rPr>
              <a:t>2,</a:t>
            </a:r>
            <a:r>
              <a:rPr lang="en-US" sz="1000" b="1" dirty="0">
                <a:solidFill>
                  <a:schemeClr val="tx1"/>
                </a:solidFill>
              </a:rPr>
              <a:t> 202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 </a:t>
            </a:r>
            <a:r>
              <a:rPr lang="tr-TR" sz="1000" b="1" dirty="0">
                <a:solidFill>
                  <a:schemeClr val="tx1"/>
                </a:solidFill>
              </a:rPr>
              <a:t>Antalya</a:t>
            </a:r>
            <a:endParaRPr lang="en-US" sz="1000" b="1" dirty="0">
              <a:solidFill>
                <a:schemeClr val="tx1"/>
              </a:solidFill>
            </a:endParaRP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2D2367A0-C533-D171-4AF4-134B876AAC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50" y="4539207"/>
            <a:ext cx="1735931" cy="428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015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34"/>
          <p:cNvSpPr txBox="1">
            <a:spLocks noGrp="1"/>
          </p:cNvSpPr>
          <p:nvPr>
            <p:ph type="title"/>
          </p:nvPr>
        </p:nvSpPr>
        <p:spPr>
          <a:xfrm>
            <a:off x="6222569" y="1321406"/>
            <a:ext cx="2215095" cy="82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tr-TR" dirty="0"/>
              <a:t>Introduction</a:t>
            </a:r>
            <a:endParaRPr dirty="0"/>
          </a:p>
        </p:txBody>
      </p:sp>
      <p:grpSp>
        <p:nvGrpSpPr>
          <p:cNvPr id="348" name="Google Shape;348;p34"/>
          <p:cNvGrpSpPr/>
          <p:nvPr/>
        </p:nvGrpSpPr>
        <p:grpSpPr>
          <a:xfrm>
            <a:off x="8282100" y="4348200"/>
            <a:ext cx="619200" cy="619200"/>
            <a:chOff x="4262400" y="4020175"/>
            <a:chExt cx="619200" cy="619200"/>
          </a:xfrm>
        </p:grpSpPr>
        <p:sp>
          <p:nvSpPr>
            <p:cNvPr id="349" name="Google Shape;349;p34">
              <a:hlinkClick r:id="" action="ppaction://hlinkshowjump?jump=nextslide"/>
            </p:cNvPr>
            <p:cNvSpPr/>
            <p:nvPr/>
          </p:nvSpPr>
          <p:spPr>
            <a:xfrm>
              <a:off x="4262400" y="4020175"/>
              <a:ext cx="619200" cy="619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34">
              <a:hlinkClick r:id="" action="ppaction://hlinkshowjump?jump=nextslide"/>
            </p:cNvPr>
            <p:cNvSpPr/>
            <p:nvPr/>
          </p:nvSpPr>
          <p:spPr>
            <a:xfrm>
              <a:off x="4431625" y="4229725"/>
              <a:ext cx="340500" cy="200100"/>
            </a:xfrm>
            <a:prstGeom prst="rightArrow">
              <a:avLst>
                <a:gd name="adj1" fmla="val 42479"/>
                <a:gd name="adj2" fmla="val 100037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Metin kutusu 14"/>
          <p:cNvSpPr txBox="1"/>
          <p:nvPr/>
        </p:nvSpPr>
        <p:spPr>
          <a:xfrm>
            <a:off x="8846457" y="4840514"/>
            <a:ext cx="2467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2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439017E0-A0D3-AE15-CBB2-2B799423AC4F}"/>
              </a:ext>
            </a:extLst>
          </p:cNvPr>
          <p:cNvSpPr/>
          <p:nvPr/>
        </p:nvSpPr>
        <p:spPr>
          <a:xfrm>
            <a:off x="2759959" y="4619720"/>
            <a:ext cx="38255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ctr"/>
            <a:r>
              <a:rPr lang="tr-TR" sz="1000" b="1" dirty="0">
                <a:solidFill>
                  <a:schemeClr val="tx1"/>
                </a:solidFill>
              </a:rPr>
              <a:t>7</a:t>
            </a:r>
            <a:r>
              <a:rPr lang="en-US" sz="1000" b="1" dirty="0" err="1">
                <a:solidFill>
                  <a:schemeClr val="tx1"/>
                </a:solidFill>
              </a:rPr>
              <a:t>th</a:t>
            </a:r>
            <a:r>
              <a:rPr lang="en-US" sz="1000" b="1" dirty="0">
                <a:solidFill>
                  <a:schemeClr val="tx1"/>
                </a:solidFill>
              </a:rPr>
              <a:t> Conference on Managing Tourism Across Continents (MTCON’2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) April </a:t>
            </a:r>
            <a:r>
              <a:rPr lang="tr-TR" sz="1000" b="1" dirty="0">
                <a:solidFill>
                  <a:schemeClr val="tx1"/>
                </a:solidFill>
              </a:rPr>
              <a:t>29</a:t>
            </a:r>
            <a:r>
              <a:rPr lang="en-US" sz="1000" b="1" dirty="0">
                <a:solidFill>
                  <a:schemeClr val="tx1"/>
                </a:solidFill>
              </a:rPr>
              <a:t>-May </a:t>
            </a:r>
            <a:r>
              <a:rPr lang="tr-TR" sz="1000" b="1" dirty="0">
                <a:solidFill>
                  <a:schemeClr val="tx1"/>
                </a:solidFill>
              </a:rPr>
              <a:t>2,</a:t>
            </a:r>
            <a:r>
              <a:rPr lang="en-US" sz="1000" b="1" dirty="0">
                <a:solidFill>
                  <a:schemeClr val="tx1"/>
                </a:solidFill>
              </a:rPr>
              <a:t> 202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 </a:t>
            </a:r>
            <a:r>
              <a:rPr lang="tr-TR" sz="1000" b="1" dirty="0">
                <a:solidFill>
                  <a:schemeClr val="tx1"/>
                </a:solidFill>
              </a:rPr>
              <a:t>Antalya</a:t>
            </a:r>
            <a:endParaRPr lang="en-US" sz="1000" b="1" dirty="0">
              <a:solidFill>
                <a:schemeClr val="tx1"/>
              </a:solidFill>
            </a:endParaRP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E7B6C325-3A7E-4D58-B8E0-1E66A847D7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50" y="4539207"/>
            <a:ext cx="1735931" cy="428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821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01B999E-2351-D2B2-9C1B-398F613896D1}"/>
              </a:ext>
            </a:extLst>
          </p:cNvPr>
          <p:cNvSpPr/>
          <p:nvPr/>
        </p:nvSpPr>
        <p:spPr>
          <a:xfrm>
            <a:off x="2759959" y="4619720"/>
            <a:ext cx="38255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ctr"/>
            <a:r>
              <a:rPr lang="tr-TR" sz="1000" b="1" dirty="0">
                <a:solidFill>
                  <a:schemeClr val="tx1"/>
                </a:solidFill>
              </a:rPr>
              <a:t>7</a:t>
            </a:r>
            <a:r>
              <a:rPr lang="en-US" sz="1000" b="1" dirty="0" err="1">
                <a:solidFill>
                  <a:schemeClr val="tx1"/>
                </a:solidFill>
              </a:rPr>
              <a:t>th</a:t>
            </a:r>
            <a:r>
              <a:rPr lang="en-US" sz="1000" b="1" dirty="0">
                <a:solidFill>
                  <a:schemeClr val="tx1"/>
                </a:solidFill>
              </a:rPr>
              <a:t> Conference on Managing Tourism Across Continents (MTCON’2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) April </a:t>
            </a:r>
            <a:r>
              <a:rPr lang="tr-TR" sz="1000" b="1" dirty="0">
                <a:solidFill>
                  <a:schemeClr val="tx1"/>
                </a:solidFill>
              </a:rPr>
              <a:t>29</a:t>
            </a:r>
            <a:r>
              <a:rPr lang="en-US" sz="1000" b="1" dirty="0">
                <a:solidFill>
                  <a:schemeClr val="tx1"/>
                </a:solidFill>
              </a:rPr>
              <a:t>-May </a:t>
            </a:r>
            <a:r>
              <a:rPr lang="tr-TR" sz="1000" b="1" dirty="0">
                <a:solidFill>
                  <a:schemeClr val="tx1"/>
                </a:solidFill>
              </a:rPr>
              <a:t>2,</a:t>
            </a:r>
            <a:r>
              <a:rPr lang="en-US" sz="1000" b="1" dirty="0">
                <a:solidFill>
                  <a:schemeClr val="tx1"/>
                </a:solidFill>
              </a:rPr>
              <a:t> 202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 </a:t>
            </a:r>
            <a:r>
              <a:rPr lang="tr-TR" sz="1000" b="1" dirty="0">
                <a:solidFill>
                  <a:schemeClr val="tx1"/>
                </a:solidFill>
              </a:rPr>
              <a:t>Antalya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7" name="Google Shape;192;p28">
            <a:extLst>
              <a:ext uri="{FF2B5EF4-FFF2-40B4-BE49-F238E27FC236}">
                <a16:creationId xmlns:a16="http://schemas.microsoft.com/office/drawing/2014/main" id="{E74C1CD7-7E1E-3B69-D713-8F39E01EC72E}"/>
              </a:ext>
            </a:extLst>
          </p:cNvPr>
          <p:cNvSpPr/>
          <p:nvPr/>
        </p:nvSpPr>
        <p:spPr>
          <a:xfrm>
            <a:off x="3841787" y="1320175"/>
            <a:ext cx="4373700" cy="2775900"/>
          </a:xfrm>
          <a:prstGeom prst="roundRect">
            <a:avLst>
              <a:gd name="adj" fmla="val 0"/>
            </a:avLst>
          </a:prstGeom>
          <a:solidFill>
            <a:srgbClr val="005165">
              <a:alpha val="78570"/>
            </a:srgbClr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195;p28">
            <a:extLst>
              <a:ext uri="{FF2B5EF4-FFF2-40B4-BE49-F238E27FC236}">
                <a16:creationId xmlns:a16="http://schemas.microsoft.com/office/drawing/2014/main" id="{48EBD7DC-A834-1CE4-61E5-B901B7CDE98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94537" y="2375700"/>
            <a:ext cx="3373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600" dirty="0"/>
              <a:t>…</a:t>
            </a:r>
            <a:endParaRPr sz="3600" dirty="0"/>
          </a:p>
        </p:txBody>
      </p:sp>
      <p:sp>
        <p:nvSpPr>
          <p:cNvPr id="9" name="Google Shape;196;p28">
            <a:extLst>
              <a:ext uri="{FF2B5EF4-FFF2-40B4-BE49-F238E27FC236}">
                <a16:creationId xmlns:a16="http://schemas.microsoft.com/office/drawing/2014/main" id="{60E827C6-21B2-FF16-05D8-4DDD2D8868D6}"/>
              </a:ext>
            </a:extLst>
          </p:cNvPr>
          <p:cNvSpPr txBox="1">
            <a:spLocks noGrp="1"/>
          </p:cNvSpPr>
          <p:nvPr>
            <p:ph type="title" idx="2"/>
          </p:nvPr>
        </p:nvSpPr>
        <p:spPr>
          <a:xfrm>
            <a:off x="4594537" y="1579550"/>
            <a:ext cx="3373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2</a:t>
            </a:r>
            <a:endParaRPr dirty="0"/>
          </a:p>
        </p:txBody>
      </p:sp>
      <p:pic>
        <p:nvPicPr>
          <p:cNvPr id="11" name="Resim 10">
            <a:extLst>
              <a:ext uri="{FF2B5EF4-FFF2-40B4-BE49-F238E27FC236}">
                <a16:creationId xmlns:a16="http://schemas.microsoft.com/office/drawing/2014/main" id="{EDC38A4A-F42F-3A31-D807-7DCA1CFAEB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9584" y="1147441"/>
            <a:ext cx="3022203" cy="3103250"/>
          </a:xfrm>
          <a:prstGeom prst="rect">
            <a:avLst/>
          </a:prstGeom>
        </p:spPr>
      </p:pic>
      <p:grpSp>
        <p:nvGrpSpPr>
          <p:cNvPr id="12" name="Google Shape;197;p28"/>
          <p:cNvGrpSpPr/>
          <p:nvPr/>
        </p:nvGrpSpPr>
        <p:grpSpPr>
          <a:xfrm>
            <a:off x="7513850" y="3739225"/>
            <a:ext cx="619200" cy="619200"/>
            <a:chOff x="4262400" y="4020175"/>
            <a:chExt cx="619200" cy="619200"/>
          </a:xfrm>
        </p:grpSpPr>
        <p:sp>
          <p:nvSpPr>
            <p:cNvPr id="13" name="Google Shape;198;p28">
              <a:hlinkClick r:id="" action="ppaction://hlinkshowjump?jump=nextslide"/>
            </p:cNvPr>
            <p:cNvSpPr/>
            <p:nvPr/>
          </p:nvSpPr>
          <p:spPr>
            <a:xfrm>
              <a:off x="4262400" y="4020175"/>
              <a:ext cx="619200" cy="619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99;p28">
              <a:hlinkClick r:id="" action="ppaction://hlinkshowjump?jump=nextslide"/>
            </p:cNvPr>
            <p:cNvSpPr/>
            <p:nvPr/>
          </p:nvSpPr>
          <p:spPr>
            <a:xfrm>
              <a:off x="4431625" y="4229725"/>
              <a:ext cx="340500" cy="200100"/>
            </a:xfrm>
            <a:prstGeom prst="rightArrow">
              <a:avLst>
                <a:gd name="adj1" fmla="val 42479"/>
                <a:gd name="adj2" fmla="val 100037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917015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34"/>
          <p:cNvSpPr txBox="1">
            <a:spLocks noGrp="1"/>
          </p:cNvSpPr>
          <p:nvPr>
            <p:ph type="title"/>
          </p:nvPr>
        </p:nvSpPr>
        <p:spPr>
          <a:xfrm>
            <a:off x="54515" y="302150"/>
            <a:ext cx="8371686" cy="68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tr-TR" sz="2800" dirty="0"/>
              <a:t>Literature Review/Conceptual Framework</a:t>
            </a:r>
          </a:p>
        </p:txBody>
      </p:sp>
      <p:grpSp>
        <p:nvGrpSpPr>
          <p:cNvPr id="348" name="Google Shape;348;p34"/>
          <p:cNvGrpSpPr/>
          <p:nvPr/>
        </p:nvGrpSpPr>
        <p:grpSpPr>
          <a:xfrm>
            <a:off x="8282100" y="4348200"/>
            <a:ext cx="619200" cy="619200"/>
            <a:chOff x="4262400" y="4020175"/>
            <a:chExt cx="619200" cy="619200"/>
          </a:xfrm>
        </p:grpSpPr>
        <p:sp>
          <p:nvSpPr>
            <p:cNvPr id="349" name="Google Shape;349;p34">
              <a:hlinkClick r:id="" action="ppaction://hlinkshowjump?jump=nextslide"/>
            </p:cNvPr>
            <p:cNvSpPr/>
            <p:nvPr/>
          </p:nvSpPr>
          <p:spPr>
            <a:xfrm>
              <a:off x="4262400" y="4020175"/>
              <a:ext cx="619200" cy="619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34">
              <a:hlinkClick r:id="" action="ppaction://hlinkshowjump?jump=nextslide"/>
            </p:cNvPr>
            <p:cNvSpPr/>
            <p:nvPr/>
          </p:nvSpPr>
          <p:spPr>
            <a:xfrm>
              <a:off x="4431625" y="4229725"/>
              <a:ext cx="340500" cy="200100"/>
            </a:xfrm>
            <a:prstGeom prst="rightArrow">
              <a:avLst>
                <a:gd name="adj1" fmla="val 42479"/>
                <a:gd name="adj2" fmla="val 100037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Metin kutusu 14"/>
          <p:cNvSpPr txBox="1"/>
          <p:nvPr/>
        </p:nvSpPr>
        <p:spPr>
          <a:xfrm>
            <a:off x="8846457" y="4840514"/>
            <a:ext cx="2467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200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8AEE2D16-9F23-40C5-54A6-3C7F41DF3F9B}"/>
              </a:ext>
            </a:extLst>
          </p:cNvPr>
          <p:cNvSpPr/>
          <p:nvPr/>
        </p:nvSpPr>
        <p:spPr>
          <a:xfrm>
            <a:off x="2759959" y="4619720"/>
            <a:ext cx="38255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ctr"/>
            <a:r>
              <a:rPr lang="tr-TR" sz="1000" b="1" dirty="0">
                <a:solidFill>
                  <a:schemeClr val="tx1"/>
                </a:solidFill>
              </a:rPr>
              <a:t>7</a:t>
            </a:r>
            <a:r>
              <a:rPr lang="en-US" sz="1000" b="1" dirty="0" err="1">
                <a:solidFill>
                  <a:schemeClr val="tx1"/>
                </a:solidFill>
              </a:rPr>
              <a:t>th</a:t>
            </a:r>
            <a:r>
              <a:rPr lang="en-US" sz="1000" b="1" dirty="0">
                <a:solidFill>
                  <a:schemeClr val="tx1"/>
                </a:solidFill>
              </a:rPr>
              <a:t> Conference on Managing Tourism Across Continents (MTCON’2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) April </a:t>
            </a:r>
            <a:r>
              <a:rPr lang="tr-TR" sz="1000" b="1" dirty="0">
                <a:solidFill>
                  <a:schemeClr val="tx1"/>
                </a:solidFill>
              </a:rPr>
              <a:t>29</a:t>
            </a:r>
            <a:r>
              <a:rPr lang="en-US" sz="1000" b="1" dirty="0">
                <a:solidFill>
                  <a:schemeClr val="tx1"/>
                </a:solidFill>
              </a:rPr>
              <a:t>-May </a:t>
            </a:r>
            <a:r>
              <a:rPr lang="tr-TR" sz="1000" b="1" dirty="0">
                <a:solidFill>
                  <a:schemeClr val="tx1"/>
                </a:solidFill>
              </a:rPr>
              <a:t>2,</a:t>
            </a:r>
            <a:r>
              <a:rPr lang="en-US" sz="1000" b="1" dirty="0">
                <a:solidFill>
                  <a:schemeClr val="tx1"/>
                </a:solidFill>
              </a:rPr>
              <a:t> 202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 </a:t>
            </a:r>
            <a:r>
              <a:rPr lang="tr-TR" sz="1000" b="1" dirty="0">
                <a:solidFill>
                  <a:schemeClr val="tx1"/>
                </a:solidFill>
              </a:rPr>
              <a:t>Antalya</a:t>
            </a:r>
            <a:endParaRPr lang="en-US" sz="1000" b="1" dirty="0">
              <a:solidFill>
                <a:schemeClr val="tx1"/>
              </a:solidFill>
            </a:endParaRP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4087B4D4-16C1-814F-BA0A-D6745B2365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50" y="4539207"/>
            <a:ext cx="1735931" cy="428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133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34"/>
          <p:cNvSpPr txBox="1">
            <a:spLocks noGrp="1"/>
          </p:cNvSpPr>
          <p:nvPr>
            <p:ph type="title"/>
          </p:nvPr>
        </p:nvSpPr>
        <p:spPr>
          <a:xfrm>
            <a:off x="595086" y="302150"/>
            <a:ext cx="7828914" cy="68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tr-TR" sz="2800" dirty="0"/>
              <a:t>Literature Review/Conceptual Framework</a:t>
            </a:r>
          </a:p>
        </p:txBody>
      </p:sp>
      <p:grpSp>
        <p:nvGrpSpPr>
          <p:cNvPr id="348" name="Google Shape;348;p34"/>
          <p:cNvGrpSpPr/>
          <p:nvPr/>
        </p:nvGrpSpPr>
        <p:grpSpPr>
          <a:xfrm>
            <a:off x="8282100" y="4348200"/>
            <a:ext cx="619200" cy="619200"/>
            <a:chOff x="4262400" y="4020175"/>
            <a:chExt cx="619200" cy="619200"/>
          </a:xfrm>
        </p:grpSpPr>
        <p:sp>
          <p:nvSpPr>
            <p:cNvPr id="349" name="Google Shape;349;p34">
              <a:hlinkClick r:id="" action="ppaction://hlinkshowjump?jump=nextslide"/>
            </p:cNvPr>
            <p:cNvSpPr/>
            <p:nvPr/>
          </p:nvSpPr>
          <p:spPr>
            <a:xfrm>
              <a:off x="4262400" y="4020175"/>
              <a:ext cx="619200" cy="619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34">
              <a:hlinkClick r:id="" action="ppaction://hlinkshowjump?jump=nextslide"/>
            </p:cNvPr>
            <p:cNvSpPr/>
            <p:nvPr/>
          </p:nvSpPr>
          <p:spPr>
            <a:xfrm>
              <a:off x="4431625" y="4229725"/>
              <a:ext cx="340500" cy="200100"/>
            </a:xfrm>
            <a:prstGeom prst="rightArrow">
              <a:avLst>
                <a:gd name="adj1" fmla="val 42479"/>
                <a:gd name="adj2" fmla="val 100037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Metin kutusu 14"/>
          <p:cNvSpPr txBox="1"/>
          <p:nvPr/>
        </p:nvSpPr>
        <p:spPr>
          <a:xfrm>
            <a:off x="8846457" y="4840514"/>
            <a:ext cx="2467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200" b="1" dirty="0">
                <a:solidFill>
                  <a:schemeClr val="tx1"/>
                </a:solidFill>
              </a:rPr>
              <a:t>9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5AFD14AA-1F59-77A1-91E5-2D4F6F1EAA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50" y="4539207"/>
            <a:ext cx="1735931" cy="428193"/>
          </a:xfrm>
          <a:prstGeom prst="rect">
            <a:avLst/>
          </a:prstGeom>
        </p:spPr>
      </p:pic>
      <p:sp>
        <p:nvSpPr>
          <p:cNvPr id="4" name="Dikdörtgen 3">
            <a:extLst>
              <a:ext uri="{FF2B5EF4-FFF2-40B4-BE49-F238E27FC236}">
                <a16:creationId xmlns:a16="http://schemas.microsoft.com/office/drawing/2014/main" id="{0ACE9605-C358-09BC-7AA3-FF25E7CB1CCC}"/>
              </a:ext>
            </a:extLst>
          </p:cNvPr>
          <p:cNvSpPr/>
          <p:nvPr/>
        </p:nvSpPr>
        <p:spPr>
          <a:xfrm>
            <a:off x="2759959" y="4619720"/>
            <a:ext cx="38255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ctr"/>
            <a:r>
              <a:rPr lang="tr-TR" sz="1000" b="1" dirty="0">
                <a:solidFill>
                  <a:schemeClr val="tx1"/>
                </a:solidFill>
              </a:rPr>
              <a:t>7</a:t>
            </a:r>
            <a:r>
              <a:rPr lang="en-US" sz="1000" b="1" dirty="0" err="1">
                <a:solidFill>
                  <a:schemeClr val="tx1"/>
                </a:solidFill>
              </a:rPr>
              <a:t>th</a:t>
            </a:r>
            <a:r>
              <a:rPr lang="en-US" sz="1000" b="1" dirty="0">
                <a:solidFill>
                  <a:schemeClr val="tx1"/>
                </a:solidFill>
              </a:rPr>
              <a:t> Conference on Managing Tourism Across Continents (MTCON’2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) April </a:t>
            </a:r>
            <a:r>
              <a:rPr lang="tr-TR" sz="1000" b="1" dirty="0">
                <a:solidFill>
                  <a:schemeClr val="tx1"/>
                </a:solidFill>
              </a:rPr>
              <a:t>29</a:t>
            </a:r>
            <a:r>
              <a:rPr lang="en-US" sz="1000" b="1" dirty="0">
                <a:solidFill>
                  <a:schemeClr val="tx1"/>
                </a:solidFill>
              </a:rPr>
              <a:t>-May </a:t>
            </a:r>
            <a:r>
              <a:rPr lang="tr-TR" sz="1000" b="1" dirty="0">
                <a:solidFill>
                  <a:schemeClr val="tx1"/>
                </a:solidFill>
              </a:rPr>
              <a:t>2,</a:t>
            </a:r>
            <a:r>
              <a:rPr lang="en-US" sz="1000" b="1" dirty="0">
                <a:solidFill>
                  <a:schemeClr val="tx1"/>
                </a:solidFill>
              </a:rPr>
              <a:t> 202</a:t>
            </a:r>
            <a:r>
              <a:rPr lang="tr-TR" sz="1000" b="1" dirty="0">
                <a:solidFill>
                  <a:schemeClr val="tx1"/>
                </a:solidFill>
              </a:rPr>
              <a:t>6</a:t>
            </a:r>
            <a:r>
              <a:rPr lang="en-US" sz="1000" b="1" dirty="0">
                <a:solidFill>
                  <a:schemeClr val="tx1"/>
                </a:solidFill>
              </a:rPr>
              <a:t> </a:t>
            </a:r>
            <a:r>
              <a:rPr lang="tr-TR" sz="1000" b="1" dirty="0">
                <a:solidFill>
                  <a:schemeClr val="tx1"/>
                </a:solidFill>
              </a:rPr>
              <a:t>Antalya</a:t>
            </a:r>
            <a:endParaRPr lang="en-US" sz="1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832490"/>
      </p:ext>
    </p:extLst>
  </p:cSld>
  <p:clrMapOvr>
    <a:masterClrMapping/>
  </p:clrMapOvr>
</p:sld>
</file>

<file path=ppt/theme/theme1.xml><?xml version="1.0" encoding="utf-8"?>
<a:theme xmlns:a="http://schemas.openxmlformats.org/drawingml/2006/main" name="Iceland: a Tourist Attraction MK Campaign by Slidesgo">
  <a:themeElements>
    <a:clrScheme name="Simple Light">
      <a:dk1>
        <a:srgbClr val="FFFFFF"/>
      </a:dk1>
      <a:lt1>
        <a:srgbClr val="666666"/>
      </a:lt1>
      <a:dk2>
        <a:srgbClr val="005165"/>
      </a:dk2>
      <a:lt2>
        <a:srgbClr val="002A35"/>
      </a:lt2>
      <a:accent1>
        <a:srgbClr val="027896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</TotalTime>
  <Words>571</Words>
  <Application>Microsoft Office PowerPoint</Application>
  <PresentationFormat>Ekran Gösterisi (16:9)</PresentationFormat>
  <Paragraphs>95</Paragraphs>
  <Slides>24</Slides>
  <Notes>24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30" baseType="lpstr">
      <vt:lpstr>Actor</vt:lpstr>
      <vt:lpstr>Alata</vt:lpstr>
      <vt:lpstr>Arial</vt:lpstr>
      <vt:lpstr>Open Sans</vt:lpstr>
      <vt:lpstr>Open Sans Medium</vt:lpstr>
      <vt:lpstr>Iceland: a Tourist Attraction MK Campaign by Slidesgo</vt:lpstr>
      <vt:lpstr>Paper Title</vt:lpstr>
      <vt:lpstr>…</vt:lpstr>
      <vt:lpstr>…</vt:lpstr>
      <vt:lpstr>Introduction</vt:lpstr>
      <vt:lpstr>Introduction</vt:lpstr>
      <vt:lpstr>Introduction</vt:lpstr>
      <vt:lpstr>…</vt:lpstr>
      <vt:lpstr>Literature Review/Conceptual Framework</vt:lpstr>
      <vt:lpstr>Literature Review/Conceptual Framework</vt:lpstr>
      <vt:lpstr>Literature Review/Conceptual Framework</vt:lpstr>
      <vt:lpstr>…</vt:lpstr>
      <vt:lpstr>Method</vt:lpstr>
      <vt:lpstr>Method</vt:lpstr>
      <vt:lpstr>Method</vt:lpstr>
      <vt:lpstr>…</vt:lpstr>
      <vt:lpstr>Findings</vt:lpstr>
      <vt:lpstr>Findings</vt:lpstr>
      <vt:lpstr>Findings</vt:lpstr>
      <vt:lpstr>…</vt:lpstr>
      <vt:lpstr>Conclusion/Discussion </vt:lpstr>
      <vt:lpstr>Conclusion/Discussion </vt:lpstr>
      <vt:lpstr>…</vt:lpstr>
      <vt:lpstr>Suggestions Final Remarks</vt:lpstr>
      <vt:lpstr> Thanks(in your own style)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Iceland: A Tourist Attraction MK Campaign</dc:title>
  <dc:creator>ABSD</dc:creator>
  <cp:lastModifiedBy>ABSD</cp:lastModifiedBy>
  <cp:revision>22</cp:revision>
  <dcterms:modified xsi:type="dcterms:W3CDTF">2026-04-04T07:51:06Z</dcterms:modified>
</cp:coreProperties>
</file>